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85" r:id="rId13"/>
    <p:sldId id="265" r:id="rId14"/>
    <p:sldId id="266" r:id="rId15"/>
    <p:sldId id="267" r:id="rId16"/>
    <p:sldId id="274" r:id="rId17"/>
    <p:sldId id="286" r:id="rId18"/>
    <p:sldId id="275" r:id="rId19"/>
    <p:sldId id="276" r:id="rId20"/>
    <p:sldId id="277" r:id="rId21"/>
    <p:sldId id="278" r:id="rId22"/>
    <p:sldId id="268" r:id="rId23"/>
    <p:sldId id="280" r:id="rId24"/>
    <p:sldId id="281" r:id="rId25"/>
    <p:sldId id="287" r:id="rId26"/>
    <p:sldId id="279" r:id="rId27"/>
    <p:sldId id="269" r:id="rId28"/>
    <p:sldId id="271" r:id="rId29"/>
    <p:sldId id="272" r:id="rId30"/>
    <p:sldId id="270" r:id="rId31"/>
    <p:sldId id="283" r:id="rId32"/>
  </p:sldIdLst>
  <p:sldSz cx="9144000" cy="6858000" type="screen4x3"/>
  <p:notesSz cx="6858000" cy="9144000"/>
  <p:defaultTextStyle>
    <a:defPPr>
      <a:defRPr lang="es-MX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FF3300"/>
    <a:srgbClr val="0000FF"/>
    <a:srgbClr val="006600"/>
    <a:srgbClr val="CCFF33"/>
    <a:srgbClr val="CC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Haga clic para modificar el estilo de texto del patrón</a:t>
            </a:r>
          </a:p>
          <a:p>
            <a:pPr lvl="1"/>
            <a:r>
              <a:rPr dirty="0"/>
              <a:t>Segundo nivel</a:t>
            </a:r>
          </a:p>
          <a:p>
            <a:pPr lvl="2"/>
            <a:r>
              <a:rPr dirty="0"/>
              <a:t>Tercer nivel</a:t>
            </a:r>
          </a:p>
          <a:p>
            <a:pPr lvl="3"/>
            <a:r>
              <a:rPr dirty="0"/>
              <a:t>Cuarto nivel</a:t>
            </a:r>
          </a:p>
          <a:p>
            <a:pPr lvl="4"/>
            <a:r>
              <a:rPr dirty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s-MX" dirty="0">
                <a:latin typeface="Arial" panose="020B0604020202020204" pitchFamily="34" charset="0"/>
              </a:rPr>
              <a:t>‹Nº›</a:t>
            </a:fld>
            <a:endParaRPr lang="es-MX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/>
          <p:nvPr/>
        </p:nvSpPr>
        <p:spPr>
          <a:xfrm>
            <a:off x="1693863" y="1773238"/>
            <a:ext cx="6550025" cy="3098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endParaRPr lang="es-ES" altLang="x-none" b="1" u="sng" dirty="0">
              <a:solidFill>
                <a:schemeClr val="tx2"/>
              </a:solidFill>
              <a:latin typeface="Lucida Sans" panose="020B0602030504020204" pitchFamily="34" charset="0"/>
            </a:endParaRPr>
          </a:p>
        </p:txBody>
      </p:sp>
      <p:sp>
        <p:nvSpPr>
          <p:cNvPr id="3075" name="4 Título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es-ES_tradnl" altLang="x-none" dirty="0"/>
              <a:t>¿Dónde se encuentra la información genética ?</a:t>
            </a:r>
            <a:endParaRPr lang="es-CL" altLang="x-none" dirty="0"/>
          </a:p>
        </p:txBody>
      </p:sp>
      <p:sp>
        <p:nvSpPr>
          <p:cNvPr id="3076" name="5 Marcador de contenido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anchor="t"/>
          <a:lstStyle/>
          <a:p>
            <a:pPr marL="514350" indent="-514350" algn="just">
              <a:buAutoNum type="arabicPeriod"/>
            </a:pPr>
            <a:r>
              <a:rPr lang="es-ES_tradnl" altLang="x-none" dirty="0"/>
              <a:t>Recordar “ </a:t>
            </a:r>
            <a:r>
              <a:rPr lang="es-ES_tradnl" altLang="x-none" i="1" dirty="0"/>
              <a:t>En las células eucariontes el ADN se encuentra en el núcleo , mitocondrias y cloroplastos .”</a:t>
            </a:r>
          </a:p>
          <a:p>
            <a:pPr marL="514350" indent="-514350" algn="just">
              <a:buAutoNum type="arabicPeriod"/>
            </a:pPr>
            <a:r>
              <a:rPr lang="es-ES_tradnl" altLang="x-none" dirty="0"/>
              <a:t>El ADN  contiene la información genética que debe ser copiada y transmitida de una célula a otra durante el ciclo celular .</a:t>
            </a:r>
          </a:p>
          <a:p>
            <a:pPr marL="514350" indent="-514350" algn="just">
              <a:buAutoNum type="arabicPeriod"/>
            </a:pPr>
            <a:r>
              <a:rPr lang="es-ES_tradnl" altLang="x-none" dirty="0"/>
              <a:t>El ADN influye en el fenotipo del organismo .</a:t>
            </a:r>
            <a:endParaRPr lang="es-CL" altLang="x-none" dirty="0"/>
          </a:p>
        </p:txBody>
      </p:sp>
      <p:sp>
        <p:nvSpPr>
          <p:cNvPr id="3077" name="Line 5"/>
          <p:cNvSpPr/>
          <p:nvPr/>
        </p:nvSpPr>
        <p:spPr>
          <a:xfrm>
            <a:off x="1187450" y="1484313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1268" name="Picture 5" descr="compl-anti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913" y="1700213"/>
            <a:ext cx="6442075" cy="2684462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1269" name="Text Box 6"/>
          <p:cNvSpPr txBox="1"/>
          <p:nvPr/>
        </p:nvSpPr>
        <p:spPr>
          <a:xfrm>
            <a:off x="1258888" y="4652963"/>
            <a:ext cx="6553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latin typeface="Arial" panose="020B0604020202020204" pitchFamily="34" charset="0"/>
              </a:rPr>
              <a:t>Las bases nitrogenadas de las cadenas opuestas están apareadas como resultado de la formación de </a:t>
            </a:r>
            <a:r>
              <a:rPr lang="es-ES" altLang="x-none" b="1" u="sng" dirty="0">
                <a:latin typeface="Arial" panose="020B0604020202020204" pitchFamily="34" charset="0"/>
              </a:rPr>
              <a:t>___________________</a:t>
            </a:r>
            <a:r>
              <a:rPr lang="es-ES" altLang="x-none" dirty="0">
                <a:latin typeface="Arial" panose="020B0604020202020204" pitchFamily="34" charset="0"/>
              </a:rPr>
              <a:t>. En el ADN sólo se permiten los emparejamientos </a:t>
            </a:r>
            <a:r>
              <a:rPr lang="es-ES" altLang="x-none" b="1" u="sng" dirty="0">
                <a:latin typeface="Arial" panose="020B0604020202020204" pitchFamily="34" charset="0"/>
              </a:rPr>
              <a:t>_____</a:t>
            </a:r>
            <a:r>
              <a:rPr lang="es-ES" altLang="x-none" dirty="0">
                <a:latin typeface="Arial" panose="020B0604020202020204" pitchFamily="34" charset="0"/>
              </a:rPr>
              <a:t> y </a:t>
            </a:r>
            <a:r>
              <a:rPr lang="es-ES" altLang="x-none" b="1" u="sng" dirty="0">
                <a:latin typeface="Arial" panose="020B0604020202020204" pitchFamily="34" charset="0"/>
              </a:rPr>
              <a:t>_____</a:t>
            </a:r>
            <a:r>
              <a:rPr lang="es-ES" altLang="x-none" dirty="0">
                <a:latin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/>
          <p:nvPr/>
        </p:nvSpPr>
        <p:spPr>
          <a:xfrm>
            <a:off x="1235075" y="5157788"/>
            <a:ext cx="26638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puentes de hidrógeno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0248" name="Text Box 8"/>
          <p:cNvSpPr txBox="1"/>
          <p:nvPr/>
        </p:nvSpPr>
        <p:spPr>
          <a:xfrm>
            <a:off x="3217863" y="5484813"/>
            <a:ext cx="720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A-T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4003675" y="5484813"/>
            <a:ext cx="720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G-C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2292" name="Picture 5" descr="compl-anti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913" y="1700213"/>
            <a:ext cx="6442075" cy="2684462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es-ES_tradnl" altLang="x-none" dirty="0"/>
              <a:t>Importancia del proceso de replicación</a:t>
            </a:r>
            <a:endParaRPr lang="es-CL" altLang="x-none" dirty="0"/>
          </a:p>
        </p:txBody>
      </p:sp>
      <p:sp>
        <p:nvSpPr>
          <p:cNvPr id="13315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250825" y="1600200"/>
            <a:ext cx="8893175" cy="5257800"/>
          </a:xfrm>
        </p:spPr>
        <p:txBody>
          <a:bodyPr vert="horz" wrap="square" lIns="91440" tIns="45720" rIns="91440" bIns="45720" anchor="t"/>
          <a:lstStyle/>
          <a:p>
            <a:pPr>
              <a:buNone/>
            </a:pPr>
            <a:r>
              <a:rPr lang="es-ES_tradnl" altLang="x-none" dirty="0"/>
              <a:t>1.-Organismo unicelulares : forma de reproducirse</a:t>
            </a:r>
          </a:p>
          <a:p>
            <a:pPr>
              <a:buNone/>
            </a:pPr>
            <a:r>
              <a:rPr lang="es-ES_tradnl" altLang="x-none" dirty="0"/>
              <a:t>2.-Organismos pluricelulares : permite el desarrollo , crecimiento y reparación de tejidos .</a:t>
            </a:r>
          </a:p>
          <a:p>
            <a:r>
              <a:rPr lang="es-ES_tradnl" altLang="x-none" i="1" dirty="0"/>
              <a:t>Ocurre en el período S de la interfase para ello necesita una hebra molde , enzimas que aceleren y regulen el proceso , ATP y diferentes tipos de nucleótidos que construirán la molécula </a:t>
            </a:r>
            <a:endParaRPr lang="es-CL" altLang="x-none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3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0" name="Text Box 5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pic>
        <p:nvPicPr>
          <p:cNvPr id="14341" name="Picture 6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342" name="Text Box 8"/>
          <p:cNvSpPr txBox="1"/>
          <p:nvPr/>
        </p:nvSpPr>
        <p:spPr>
          <a:xfrm>
            <a:off x="179388" y="2420938"/>
            <a:ext cx="38877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x-none" dirty="0">
              <a:latin typeface="Arial" panose="020B0604020202020204" pitchFamily="34" charset="0"/>
            </a:endParaRPr>
          </a:p>
        </p:txBody>
      </p:sp>
      <p:sp>
        <p:nvSpPr>
          <p:cNvPr id="14343" name="Text Box 9"/>
          <p:cNvSpPr txBox="1"/>
          <p:nvPr/>
        </p:nvSpPr>
        <p:spPr>
          <a:xfrm>
            <a:off x="144463" y="2565400"/>
            <a:ext cx="4140200" cy="2427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latin typeface="Lucida Sans Unicode" panose="020B0602030504020204" pitchFamily="34" charset="0"/>
              </a:rPr>
              <a:t>La enzima </a:t>
            </a:r>
            <a:r>
              <a:rPr lang="es-ES" altLang="x-none" u="sng" dirty="0">
                <a:latin typeface="Lucida Sans Unicode" panose="020B0602030504020204" pitchFamily="34" charset="0"/>
              </a:rPr>
              <a:t>________________</a:t>
            </a:r>
            <a:r>
              <a:rPr lang="es-ES" altLang="x-none" dirty="0">
                <a:latin typeface="Lucida Sans Unicode" panose="020B0602030504020204" pitchFamily="34" charset="0"/>
              </a:rPr>
              <a:t>se encarga de desenrollar el ADN aliviando la tensión del superenrrollamiento. Esta acción es necesaria para que las enzimas puedan actuar sobre el ADN y replicarlo.</a:t>
            </a:r>
            <a:endParaRPr dirty="0">
              <a:latin typeface="Lucida Sans Unicode" panose="020B0602030504020204" pitchFamily="34" charset="0"/>
            </a:endParaRPr>
          </a:p>
          <a:p>
            <a:pPr>
              <a:spcBef>
                <a:spcPct val="50000"/>
              </a:spcBef>
            </a:pPr>
            <a:endParaRPr dirty="0">
              <a:latin typeface="Lucida Sans Unicode" panose="020B0602030504020204" pitchFamily="34" charset="0"/>
            </a:endParaRPr>
          </a:p>
        </p:txBody>
      </p:sp>
      <p:sp>
        <p:nvSpPr>
          <p:cNvPr id="11274" name="Text Box 10"/>
          <p:cNvSpPr txBox="1"/>
          <p:nvPr/>
        </p:nvSpPr>
        <p:spPr>
          <a:xfrm>
            <a:off x="2051050" y="2540000"/>
            <a:ext cx="194468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topoisomerasa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14345" name="Group 15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14352" name="Oval 13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4353" name="Text Box 14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4346" name="Group 16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14350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4351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4347" name="Group 19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14348" name="Text Box 20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14349" name="Line 21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2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5364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5365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15366" name="Group 7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15378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5379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367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15376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5377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5368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15374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5375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5369" name="Text Box 16"/>
          <p:cNvSpPr txBox="1"/>
          <p:nvPr/>
        </p:nvSpPr>
        <p:spPr>
          <a:xfrm>
            <a:off x="323850" y="2708275"/>
            <a:ext cx="3671888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Lucida Sans Unicode" panose="020B0602030504020204" pitchFamily="34" charset="0"/>
              </a:rPr>
              <a:t>Luego la enzima _____________ continúa con el desenrrollamiento y además rompe puentes de hidrógeno. La doble hebra se abre exponiendo los moldes, lo que se conoce como horquilla de replicación.</a:t>
            </a:r>
          </a:p>
        </p:txBody>
      </p:sp>
      <p:sp>
        <p:nvSpPr>
          <p:cNvPr id="12305" name="Text Box 17"/>
          <p:cNvSpPr txBox="1"/>
          <p:nvPr/>
        </p:nvSpPr>
        <p:spPr>
          <a:xfrm>
            <a:off x="2554288" y="2682875"/>
            <a:ext cx="12255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helicasa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15371" name="Group 18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15372" name="Text Box 19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15373" name="Line 20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7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6388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389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16390" name="Group 7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16407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08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391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16405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06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392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16403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04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393" name="Group 16"/>
          <p:cNvGrpSpPr/>
          <p:nvPr/>
        </p:nvGrpSpPr>
        <p:grpSpPr>
          <a:xfrm>
            <a:off x="8388350" y="2517775"/>
            <a:ext cx="366713" cy="342900"/>
            <a:chOff x="113" y="1344"/>
            <a:chExt cx="231" cy="216"/>
          </a:xfrm>
        </p:grpSpPr>
        <p:sp>
          <p:nvSpPr>
            <p:cNvPr id="16401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02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6394" name="Text Box 19"/>
          <p:cNvSpPr txBox="1"/>
          <p:nvPr/>
        </p:nvSpPr>
        <p:spPr>
          <a:xfrm>
            <a:off x="250825" y="2708275"/>
            <a:ext cx="3816350" cy="1465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Lucida Sans Unicode" panose="020B0602030504020204" pitchFamily="34" charset="0"/>
              </a:rPr>
              <a:t>Existen _____________________ _________________que son importantes para mantener la estabilidad de la horquilla de replicación.</a:t>
            </a:r>
          </a:p>
        </p:txBody>
      </p:sp>
      <p:grpSp>
        <p:nvGrpSpPr>
          <p:cNvPr id="6" name="Group 22"/>
          <p:cNvGrpSpPr/>
          <p:nvPr/>
        </p:nvGrpSpPr>
        <p:grpSpPr>
          <a:xfrm>
            <a:off x="250825" y="2676525"/>
            <a:ext cx="3832225" cy="630238"/>
            <a:chOff x="158" y="1686"/>
            <a:chExt cx="2414" cy="397"/>
          </a:xfrm>
        </p:grpSpPr>
        <p:sp>
          <p:nvSpPr>
            <p:cNvPr id="16399" name="Text Box 20"/>
            <p:cNvSpPr txBox="1"/>
            <p:nvPr/>
          </p:nvSpPr>
          <p:spPr>
            <a:xfrm>
              <a:off x="803" y="1686"/>
              <a:ext cx="176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solidFill>
                    <a:srgbClr val="FF3300"/>
                  </a:solidFill>
                  <a:latin typeface="Lucida Sans Unicode" panose="020B0602030504020204" pitchFamily="34" charset="0"/>
                </a:rPr>
                <a:t>proteínas de unión a la </a:t>
              </a:r>
            </a:p>
          </p:txBody>
        </p:sp>
        <p:sp>
          <p:nvSpPr>
            <p:cNvPr id="16400" name="Text Box 21"/>
            <p:cNvSpPr txBox="1"/>
            <p:nvPr/>
          </p:nvSpPr>
          <p:spPr>
            <a:xfrm>
              <a:off x="158" y="1852"/>
              <a:ext cx="121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solidFill>
                    <a:srgbClr val="FF3300"/>
                  </a:solidFill>
                  <a:latin typeface="Lucida Sans Unicode" panose="020B0602030504020204" pitchFamily="34" charset="0"/>
                </a:rPr>
                <a:t>cadena simple</a:t>
              </a:r>
            </a:p>
          </p:txBody>
        </p:sp>
      </p:grpSp>
      <p:grpSp>
        <p:nvGrpSpPr>
          <p:cNvPr id="16396" name="Group 23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16397" name="Text Box 24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16398" name="Line 25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3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7412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413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17414" name="Group 7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17434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7435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5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17432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7433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6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17430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7431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7" name="Group 16"/>
          <p:cNvGrpSpPr/>
          <p:nvPr/>
        </p:nvGrpSpPr>
        <p:grpSpPr>
          <a:xfrm>
            <a:off x="8388350" y="2517775"/>
            <a:ext cx="366713" cy="342900"/>
            <a:chOff x="113" y="1344"/>
            <a:chExt cx="231" cy="216"/>
          </a:xfrm>
        </p:grpSpPr>
        <p:sp>
          <p:nvSpPr>
            <p:cNvPr id="17428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7429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8" name="Group 19"/>
          <p:cNvGrpSpPr/>
          <p:nvPr/>
        </p:nvGrpSpPr>
        <p:grpSpPr>
          <a:xfrm>
            <a:off x="6581775" y="4933950"/>
            <a:ext cx="366713" cy="342900"/>
            <a:chOff x="113" y="1344"/>
            <a:chExt cx="231" cy="216"/>
          </a:xfrm>
        </p:grpSpPr>
        <p:sp>
          <p:nvSpPr>
            <p:cNvPr id="17426" name="Oval 20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7427" name="Text Box 21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419" name="Group 22"/>
          <p:cNvGrpSpPr/>
          <p:nvPr/>
        </p:nvGrpSpPr>
        <p:grpSpPr>
          <a:xfrm>
            <a:off x="8526463" y="5607050"/>
            <a:ext cx="366712" cy="342900"/>
            <a:chOff x="113" y="1344"/>
            <a:chExt cx="231" cy="216"/>
          </a:xfrm>
        </p:grpSpPr>
        <p:sp>
          <p:nvSpPr>
            <p:cNvPr id="17424" name="Oval 23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7425" name="Text Box 24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7420" name="Text Box 25"/>
          <p:cNvSpPr txBox="1"/>
          <p:nvPr/>
        </p:nvSpPr>
        <p:spPr>
          <a:xfrm>
            <a:off x="250825" y="2708275"/>
            <a:ext cx="3673475" cy="2446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Las ADN polimerasas sólo adicionan nucleótidos sobre un fragmento previo de ácido nucleico, ya sea ADN o ARN.</a:t>
            </a:r>
          </a:p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La mayoría de ellas lo hace en dirección 5’ a 3’ y lo hacen según la complementariedad de las bases (A-T ; G-C)</a:t>
            </a:r>
          </a:p>
        </p:txBody>
      </p:sp>
      <p:grpSp>
        <p:nvGrpSpPr>
          <p:cNvPr id="17421" name="Group 29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17422" name="Text Box 30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17423" name="Line 31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es-ES" altLang="x-none" b="1" dirty="0">
                <a:latin typeface="Lucida Sans Unicode" panose="020B0602030504020204" pitchFamily="34" charset="0"/>
                <a:ea typeface="+mj-ea"/>
                <a:cs typeface="+mj-cs"/>
              </a:rPr>
              <a:t/>
            </a:r>
            <a:br>
              <a:rPr lang="es-ES" altLang="x-none" b="1" dirty="0">
                <a:latin typeface="Lucida Sans Unicode" panose="020B0602030504020204" pitchFamily="34" charset="0"/>
                <a:ea typeface="+mj-ea"/>
                <a:cs typeface="+mj-cs"/>
              </a:rPr>
            </a:br>
            <a:r>
              <a:rPr lang="es-ES" altLang="x-none" sz="2400" b="1" dirty="0">
                <a:latin typeface="Lucida Sans Unicode" panose="020B0602030504020204" pitchFamily="34" charset="0"/>
                <a:ea typeface="+mj-ea"/>
                <a:cs typeface="+mj-cs"/>
              </a:rPr>
              <a:t>Replicación del ADN</a:t>
            </a:r>
            <a:r>
              <a:rPr sz="2400" b="1" dirty="0">
                <a:latin typeface="Lucida Sans Unicode" panose="020B0602030504020204" pitchFamily="34" charset="0"/>
                <a:ea typeface="+mj-ea"/>
                <a:cs typeface="+mj-cs"/>
              </a:rPr>
              <a:t/>
            </a:r>
            <a:br>
              <a:rPr sz="2400" b="1" dirty="0">
                <a:latin typeface="Lucida Sans Unicode" panose="020B0602030504020204" pitchFamily="34" charset="0"/>
                <a:ea typeface="+mj-ea"/>
                <a:cs typeface="+mj-cs"/>
              </a:rPr>
            </a:br>
            <a:endParaRPr lang="es-CL" altLang="x-none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8435" name="8 Marcador de texto"/>
          <p:cNvSpPr>
            <a:spLocks noGrp="1"/>
          </p:cNvSpPr>
          <p:nvPr>
            <p:ph type="body" sz="quarter" idx="3" hasCustomPrompt="1"/>
          </p:nvPr>
        </p:nvSpPr>
        <p:spPr/>
        <p:txBody>
          <a:bodyPr vert="horz" wrap="square" lIns="91440" tIns="45720" rIns="91440" bIns="45720" anchor="b"/>
          <a:lstStyle/>
          <a:p>
            <a:endParaRPr lang="es-CL" altLang="x-none" dirty="0">
              <a:latin typeface="+mn-lt"/>
              <a:ea typeface="+mn-ea"/>
              <a:cs typeface="+mn-cs"/>
            </a:endParaRPr>
          </a:p>
        </p:txBody>
      </p:sp>
      <p:sp>
        <p:nvSpPr>
          <p:cNvPr id="18436" name="Oval 8"/>
          <p:cNvSpPr/>
          <p:nvPr/>
        </p:nvSpPr>
        <p:spPr>
          <a:xfrm>
            <a:off x="827088" y="2852738"/>
            <a:ext cx="342900" cy="3429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es-CL" altLang="x-none" dirty="0">
              <a:latin typeface="Arial" panose="020B0604020202020204" pitchFamily="34" charset="0"/>
            </a:endParaRPr>
          </a:p>
        </p:txBody>
      </p:sp>
      <p:pic>
        <p:nvPicPr>
          <p:cNvPr id="18437" name="Picture 5" descr="REPLI 2"/>
          <p:cNvPicPr>
            <a:picLocks noGrp="1" noChangeAspect="1"/>
          </p:cNvPicPr>
          <p:nvPr>
            <p:ph sz="quarter" idx="4" hasCustomPrompt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484313"/>
            <a:ext cx="4516438" cy="4608512"/>
          </a:xfrm>
          <a:ln w="57150" cmpd="thinThick">
            <a:solidFill>
              <a:srgbClr val="000000">
                <a:alpha val="100000"/>
              </a:srgbClr>
            </a:solidFill>
            <a:miter/>
          </a:ln>
        </p:spPr>
      </p:pic>
      <p:pic>
        <p:nvPicPr>
          <p:cNvPr id="18438" name="Picture 33" descr="biologia2"/>
          <p:cNvPicPr>
            <a:picLocks noChangeAspect="1"/>
          </p:cNvPicPr>
          <p:nvPr/>
        </p:nvPicPr>
        <p:blipFill>
          <a:blip r:embed="rId3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8439" name="Group 7"/>
          <p:cNvGrpSpPr/>
          <p:nvPr/>
        </p:nvGrpSpPr>
        <p:grpSpPr>
          <a:xfrm>
            <a:off x="539750" y="1628775"/>
            <a:ext cx="366713" cy="342900"/>
            <a:chOff x="113" y="1344"/>
            <a:chExt cx="231" cy="216"/>
          </a:xfrm>
        </p:grpSpPr>
        <p:sp>
          <p:nvSpPr>
            <p:cNvPr id="18441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8442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8440" name="16 Marcador de contenido"/>
          <p:cNvSpPr>
            <a:spLocks noGrp="1"/>
          </p:cNvSpPr>
          <p:nvPr>
            <p:ph sz="half" idx="2" hasCustomPrompt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es-ES_tradnl" altLang="x-none" dirty="0">
                <a:latin typeface="+mn-lt"/>
                <a:ea typeface="+mn-ea"/>
                <a:cs typeface="+mn-cs"/>
              </a:rPr>
              <a:t>La ADN Primasa sintetiza pequeños fragmentos de ARN (cebadores o primer) que son necesarios  para comenzar a añadir los nucleótidos de las cadenas nuevas .</a:t>
            </a:r>
            <a:endParaRPr lang="es-CL" altLang="x-none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8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9460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9461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19462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19487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88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3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19485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86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4" name="Group 16"/>
          <p:cNvGrpSpPr/>
          <p:nvPr/>
        </p:nvGrpSpPr>
        <p:grpSpPr>
          <a:xfrm>
            <a:off x="8388350" y="2517775"/>
            <a:ext cx="366713" cy="342900"/>
            <a:chOff x="113" y="1344"/>
            <a:chExt cx="231" cy="216"/>
          </a:xfrm>
        </p:grpSpPr>
        <p:sp>
          <p:nvSpPr>
            <p:cNvPr id="19483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84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5" name="Group 19"/>
          <p:cNvGrpSpPr/>
          <p:nvPr/>
        </p:nvGrpSpPr>
        <p:grpSpPr>
          <a:xfrm>
            <a:off x="6581775" y="4933950"/>
            <a:ext cx="366713" cy="342900"/>
            <a:chOff x="113" y="1344"/>
            <a:chExt cx="231" cy="216"/>
          </a:xfrm>
        </p:grpSpPr>
        <p:sp>
          <p:nvSpPr>
            <p:cNvPr id="19481" name="Oval 20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82" name="Text Box 21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6" name="Group 22"/>
          <p:cNvGrpSpPr/>
          <p:nvPr/>
        </p:nvGrpSpPr>
        <p:grpSpPr>
          <a:xfrm>
            <a:off x="8526463" y="5607050"/>
            <a:ext cx="366712" cy="342900"/>
            <a:chOff x="113" y="1344"/>
            <a:chExt cx="231" cy="216"/>
          </a:xfrm>
        </p:grpSpPr>
        <p:sp>
          <p:nvSpPr>
            <p:cNvPr id="19479" name="Oval 23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80" name="Text Box 24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9467" name="Text Box 25"/>
          <p:cNvSpPr txBox="1"/>
          <p:nvPr/>
        </p:nvSpPr>
        <p:spPr>
          <a:xfrm>
            <a:off x="323850" y="2708275"/>
            <a:ext cx="3671888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Existen dos moldes para la síntesis de ADN, una hebra es de copia continua o _________ y la otra es discontinua o _________.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( la replicación es bidireccional) </a:t>
            </a:r>
          </a:p>
        </p:txBody>
      </p:sp>
      <p:sp>
        <p:nvSpPr>
          <p:cNvPr id="21530" name="Text Box 26"/>
          <p:cNvSpPr txBox="1"/>
          <p:nvPr/>
        </p:nvSpPr>
        <p:spPr>
          <a:xfrm>
            <a:off x="2130425" y="3284538"/>
            <a:ext cx="14414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adelantada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1531" name="Text Box 27"/>
          <p:cNvSpPr txBox="1"/>
          <p:nvPr/>
        </p:nvSpPr>
        <p:spPr>
          <a:xfrm>
            <a:off x="2482850" y="3573463"/>
            <a:ext cx="14414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retrasada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19470" name="Group 28"/>
          <p:cNvGrpSpPr/>
          <p:nvPr/>
        </p:nvGrpSpPr>
        <p:grpSpPr>
          <a:xfrm>
            <a:off x="5461000" y="5534025"/>
            <a:ext cx="366713" cy="342900"/>
            <a:chOff x="113" y="1344"/>
            <a:chExt cx="231" cy="216"/>
          </a:xfrm>
        </p:grpSpPr>
        <p:sp>
          <p:nvSpPr>
            <p:cNvPr id="19477" name="Oval 29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78" name="Text Box 30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71" name="Group 31"/>
          <p:cNvGrpSpPr/>
          <p:nvPr/>
        </p:nvGrpSpPr>
        <p:grpSpPr>
          <a:xfrm>
            <a:off x="6732588" y="4149725"/>
            <a:ext cx="366712" cy="342900"/>
            <a:chOff x="113" y="1344"/>
            <a:chExt cx="231" cy="216"/>
          </a:xfrm>
        </p:grpSpPr>
        <p:sp>
          <p:nvSpPr>
            <p:cNvPr id="19475" name="Oval 32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9476" name="Text Box 33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72" name="Group 34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19473" name="Text Box 35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19474" name="Line 36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0" grpId="0"/>
      <p:bldP spid="215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3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0484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485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20486" name="Group 7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20516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17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6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87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20514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15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88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20512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13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89" name="Group 16"/>
          <p:cNvGrpSpPr/>
          <p:nvPr/>
        </p:nvGrpSpPr>
        <p:grpSpPr>
          <a:xfrm>
            <a:off x="8388350" y="2517775"/>
            <a:ext cx="366713" cy="342900"/>
            <a:chOff x="113" y="1344"/>
            <a:chExt cx="231" cy="216"/>
          </a:xfrm>
        </p:grpSpPr>
        <p:sp>
          <p:nvSpPr>
            <p:cNvPr id="20510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11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90" name="Group 19"/>
          <p:cNvGrpSpPr/>
          <p:nvPr/>
        </p:nvGrpSpPr>
        <p:grpSpPr>
          <a:xfrm>
            <a:off x="6581775" y="4933950"/>
            <a:ext cx="366713" cy="342900"/>
            <a:chOff x="113" y="1344"/>
            <a:chExt cx="231" cy="216"/>
          </a:xfrm>
        </p:grpSpPr>
        <p:sp>
          <p:nvSpPr>
            <p:cNvPr id="20508" name="Oval 20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09" name="Text Box 21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91" name="Group 22"/>
          <p:cNvGrpSpPr/>
          <p:nvPr/>
        </p:nvGrpSpPr>
        <p:grpSpPr>
          <a:xfrm>
            <a:off x="8526463" y="5607050"/>
            <a:ext cx="366712" cy="342900"/>
            <a:chOff x="113" y="1344"/>
            <a:chExt cx="231" cy="216"/>
          </a:xfrm>
        </p:grpSpPr>
        <p:sp>
          <p:nvSpPr>
            <p:cNvPr id="20506" name="Oval 23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07" name="Text Box 24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92" name="Group 28"/>
          <p:cNvGrpSpPr/>
          <p:nvPr/>
        </p:nvGrpSpPr>
        <p:grpSpPr>
          <a:xfrm>
            <a:off x="6732588" y="4149725"/>
            <a:ext cx="366712" cy="342900"/>
            <a:chOff x="113" y="1344"/>
            <a:chExt cx="231" cy="216"/>
          </a:xfrm>
        </p:grpSpPr>
        <p:sp>
          <p:nvSpPr>
            <p:cNvPr id="20504" name="Oval 29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05" name="Text Box 30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93" name="Group 31"/>
          <p:cNvGrpSpPr/>
          <p:nvPr/>
        </p:nvGrpSpPr>
        <p:grpSpPr>
          <a:xfrm>
            <a:off x="8166100" y="3733800"/>
            <a:ext cx="366713" cy="342900"/>
            <a:chOff x="113" y="1344"/>
            <a:chExt cx="231" cy="216"/>
          </a:xfrm>
        </p:grpSpPr>
        <p:sp>
          <p:nvSpPr>
            <p:cNvPr id="20502" name="Oval 32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03" name="Text Box 33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6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20494" name="Text Box 34"/>
          <p:cNvSpPr txBox="1"/>
          <p:nvPr/>
        </p:nvSpPr>
        <p:spPr>
          <a:xfrm>
            <a:off x="179388" y="2708275"/>
            <a:ext cx="3816350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En la hebra de copia continua se agregan nucleótidos por la actividad de la ________________.</a:t>
            </a:r>
          </a:p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(exonucleasas) , es decir ,  corrige sus propios errores eliminando los nucleótidos mal pareados </a:t>
            </a:r>
          </a:p>
          <a:p>
            <a:pPr algn="just"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22563" name="Text Box 35"/>
          <p:cNvSpPr txBox="1"/>
          <p:nvPr/>
        </p:nvSpPr>
        <p:spPr>
          <a:xfrm>
            <a:off x="1868488" y="3284538"/>
            <a:ext cx="24479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ADN polimerasa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20496" name="Group 36"/>
          <p:cNvGrpSpPr/>
          <p:nvPr/>
        </p:nvGrpSpPr>
        <p:grpSpPr>
          <a:xfrm>
            <a:off x="5461000" y="5534025"/>
            <a:ext cx="366713" cy="342900"/>
            <a:chOff x="113" y="1344"/>
            <a:chExt cx="231" cy="216"/>
          </a:xfrm>
        </p:grpSpPr>
        <p:sp>
          <p:nvSpPr>
            <p:cNvPr id="20500" name="Oval 3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0501" name="Text Box 3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0497" name="Group 39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20498" name="Text Box 40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20499" name="Line 41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6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0" name="Text Box 55"/>
          <p:cNvSpPr txBox="1"/>
          <p:nvPr/>
        </p:nvSpPr>
        <p:spPr>
          <a:xfrm>
            <a:off x="2484438" y="533400"/>
            <a:ext cx="38163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x-none" sz="2800" b="1" dirty="0">
                <a:latin typeface="Lucida Sans Unicode" panose="020B0602030504020204" pitchFamily="34" charset="0"/>
              </a:rPr>
              <a:t>Síntesis de la clase</a:t>
            </a:r>
            <a:endParaRPr sz="2800" b="1" dirty="0">
              <a:latin typeface="Lucida Sans Unicode" panose="020B0602030504020204" pitchFamily="34" charset="0"/>
            </a:endParaRP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3059113" y="1484313"/>
            <a:ext cx="2665413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Material  genético</a:t>
            </a: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3883025" y="2492375"/>
            <a:ext cx="792163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ADN</a:t>
            </a:r>
            <a:endParaRPr kumimoji="0" lang="es-MX" sz="20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2700338" y="3644900"/>
            <a:ext cx="3167063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Almacenar la información genética de los seres vivos</a:t>
            </a:r>
            <a:endParaRPr kumimoji="0" lang="es-MX" sz="18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6877050" y="3789363"/>
            <a:ext cx="1871663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Modelo de Watson y Crick</a:t>
            </a:r>
            <a:endParaRPr kumimoji="0" lang="es-MX" sz="18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539750" y="4076700"/>
            <a:ext cx="1800225" cy="1446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Adenina (A)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Timina (T)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Citosina (C)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Guanina (G)</a:t>
            </a:r>
            <a:endParaRPr kumimoji="0" lang="es-MX" sz="16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611188" y="2997200"/>
            <a:ext cx="1800225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Nucleótidos </a:t>
            </a:r>
            <a:endParaRPr kumimoji="0" lang="es-MX" sz="20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3421063" y="2060575"/>
            <a:ext cx="1871663" cy="246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corresponde a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>
            <a:off x="4284663" y="1916113"/>
            <a:ext cx="0" cy="5762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1547813" y="2420938"/>
            <a:ext cx="2160588" cy="4000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su  unidad estructural son los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 flipH="1">
            <a:off x="2484438" y="2708275"/>
            <a:ext cx="1295400" cy="3603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971550" y="3484563"/>
            <a:ext cx="1296988" cy="246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que son 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>
            <a:off x="1619250" y="3500438"/>
            <a:ext cx="0" cy="3603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>
            <a:off x="4284663" y="2924175"/>
            <a:ext cx="0" cy="5762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3143250" y="3000375"/>
            <a:ext cx="2159000" cy="246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tiene por función…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5143500" y="3243263"/>
            <a:ext cx="2160588" cy="4000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su  estructura se explica por el 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4716463" y="2708275"/>
            <a:ext cx="2160588" cy="1225550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6" name="Line 72"/>
          <p:cNvSpPr>
            <a:spLocks noChangeShapeType="1"/>
          </p:cNvSpPr>
          <p:nvPr/>
        </p:nvSpPr>
        <p:spPr bwMode="auto">
          <a:xfrm>
            <a:off x="4859338" y="2565400"/>
            <a:ext cx="1584325" cy="0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6516688" y="2420938"/>
            <a:ext cx="2447925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Semiconservativa  </a:t>
            </a:r>
            <a:endParaRPr kumimoji="0" lang="es-MX" sz="20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4857750" y="2428875"/>
            <a:ext cx="1643063" cy="369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su  forma de replicación es …</a:t>
            </a:r>
            <a:endParaRPr kumimoji="0" lang="es-MX" sz="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7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1508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509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21510" name="Group 7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21544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45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Lucida Sans Unicode" panose="020B0602030504020204" pitchFamily="34" charset="0"/>
                </a:rPr>
                <a:t>7</a:t>
              </a:r>
              <a:endParaRPr dirty="0">
                <a:latin typeface="Lucida Sans Unicode" panose="020B0602030504020204" pitchFamily="34" charset="0"/>
              </a:endParaRPr>
            </a:p>
          </p:txBody>
        </p:sp>
      </p:grpSp>
      <p:grpSp>
        <p:nvGrpSpPr>
          <p:cNvPr id="21511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21542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43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2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21540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41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3" name="Group 16"/>
          <p:cNvGrpSpPr/>
          <p:nvPr/>
        </p:nvGrpSpPr>
        <p:grpSpPr>
          <a:xfrm>
            <a:off x="8388350" y="2517775"/>
            <a:ext cx="366713" cy="342900"/>
            <a:chOff x="113" y="1344"/>
            <a:chExt cx="231" cy="216"/>
          </a:xfrm>
        </p:grpSpPr>
        <p:sp>
          <p:nvSpPr>
            <p:cNvPr id="21538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39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4" name="Group 19"/>
          <p:cNvGrpSpPr/>
          <p:nvPr/>
        </p:nvGrpSpPr>
        <p:grpSpPr>
          <a:xfrm>
            <a:off x="6581775" y="4933950"/>
            <a:ext cx="366713" cy="342900"/>
            <a:chOff x="113" y="1344"/>
            <a:chExt cx="231" cy="216"/>
          </a:xfrm>
        </p:grpSpPr>
        <p:sp>
          <p:nvSpPr>
            <p:cNvPr id="21536" name="Oval 20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37" name="Text Box 21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5" name="Group 22"/>
          <p:cNvGrpSpPr/>
          <p:nvPr/>
        </p:nvGrpSpPr>
        <p:grpSpPr>
          <a:xfrm>
            <a:off x="8526463" y="5607050"/>
            <a:ext cx="366712" cy="342900"/>
            <a:chOff x="113" y="1344"/>
            <a:chExt cx="231" cy="216"/>
          </a:xfrm>
        </p:grpSpPr>
        <p:sp>
          <p:nvSpPr>
            <p:cNvPr id="21534" name="Oval 23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35" name="Text Box 24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6" name="Group 28"/>
          <p:cNvGrpSpPr/>
          <p:nvPr/>
        </p:nvGrpSpPr>
        <p:grpSpPr>
          <a:xfrm>
            <a:off x="6732588" y="4149725"/>
            <a:ext cx="366712" cy="342900"/>
            <a:chOff x="113" y="1344"/>
            <a:chExt cx="231" cy="216"/>
          </a:xfrm>
        </p:grpSpPr>
        <p:sp>
          <p:nvSpPr>
            <p:cNvPr id="21532" name="Oval 29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33" name="Text Box 30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7" name="Group 31"/>
          <p:cNvGrpSpPr/>
          <p:nvPr/>
        </p:nvGrpSpPr>
        <p:grpSpPr>
          <a:xfrm>
            <a:off x="8166100" y="3733800"/>
            <a:ext cx="366713" cy="342900"/>
            <a:chOff x="113" y="1344"/>
            <a:chExt cx="231" cy="216"/>
          </a:xfrm>
        </p:grpSpPr>
        <p:sp>
          <p:nvSpPr>
            <p:cNvPr id="21530" name="Oval 32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31" name="Text Box 33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6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8" name="Group 35"/>
          <p:cNvGrpSpPr/>
          <p:nvPr/>
        </p:nvGrpSpPr>
        <p:grpSpPr>
          <a:xfrm>
            <a:off x="5461000" y="5534025"/>
            <a:ext cx="366713" cy="342900"/>
            <a:chOff x="113" y="1344"/>
            <a:chExt cx="231" cy="216"/>
          </a:xfrm>
        </p:grpSpPr>
        <p:sp>
          <p:nvSpPr>
            <p:cNvPr id="21528" name="Oval 36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29" name="Text Box 37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9" name="Group 39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21526" name="Text Box 34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21527" name="Line 38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1520" name="Text Box 40"/>
          <p:cNvSpPr txBox="1"/>
          <p:nvPr/>
        </p:nvSpPr>
        <p:spPr>
          <a:xfrm>
            <a:off x="250825" y="2708275"/>
            <a:ext cx="3889375" cy="4246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La hebra retrasada se sintetiza de una forma más compleja. La ADN polimerasa agrega nucleótidos luego del cebador. Cuando la doble hebra se vuelve a abrir para exponer más del molde, se debe agregar un nuevo cebador y sintetizar el ADN correspondiente. Cada segmento nuevo de ADN de la hebra retrasada se conoce como ____________________. A medida que avanza la copia de la hebra retrasada la ADN polimerasa elimina los __________.( </a:t>
            </a:r>
            <a:r>
              <a:rPr b="1" dirty="0">
                <a:latin typeface="Arial" panose="020B0604020202020204" pitchFamily="34" charset="0"/>
              </a:rPr>
              <a:t>replicación semidiscontinua</a:t>
            </a:r>
            <a:r>
              <a:rPr dirty="0"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23593" name="Text Box 41"/>
          <p:cNvSpPr txBox="1"/>
          <p:nvPr/>
        </p:nvSpPr>
        <p:spPr>
          <a:xfrm>
            <a:off x="244475" y="5494338"/>
            <a:ext cx="30257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fragmento de Okasaki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3594" name="Text Box 42"/>
          <p:cNvSpPr txBox="1"/>
          <p:nvPr/>
        </p:nvSpPr>
        <p:spPr>
          <a:xfrm>
            <a:off x="1401763" y="6302375"/>
            <a:ext cx="14414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cebadores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21523" name="Group 43"/>
          <p:cNvGrpSpPr/>
          <p:nvPr/>
        </p:nvGrpSpPr>
        <p:grpSpPr>
          <a:xfrm>
            <a:off x="6410325" y="5565775"/>
            <a:ext cx="366713" cy="342900"/>
            <a:chOff x="113" y="1344"/>
            <a:chExt cx="231" cy="216"/>
          </a:xfrm>
        </p:grpSpPr>
        <p:sp>
          <p:nvSpPr>
            <p:cNvPr id="21524" name="Oval 4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1525" name="Text Box 4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Lucida Sans Unicode" panose="020B0602030504020204" pitchFamily="34" charset="0"/>
                </a:rPr>
                <a:t>7</a:t>
              </a:r>
              <a:endParaRPr dirty="0">
                <a:latin typeface="Lucida Sans Unicode" panose="020B0602030504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3" grpId="0"/>
      <p:bldP spid="235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6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2532" name="Picture 5" descr="REPL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1484313"/>
            <a:ext cx="4446587" cy="453707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2533" name="Text Box 6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Replicación del ADN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grpSp>
        <p:nvGrpSpPr>
          <p:cNvPr id="22534" name="Group 7"/>
          <p:cNvGrpSpPr/>
          <p:nvPr/>
        </p:nvGrpSpPr>
        <p:grpSpPr>
          <a:xfrm>
            <a:off x="179388" y="2133600"/>
            <a:ext cx="366712" cy="342900"/>
            <a:chOff x="113" y="1344"/>
            <a:chExt cx="231" cy="216"/>
          </a:xfrm>
        </p:grpSpPr>
        <p:sp>
          <p:nvSpPr>
            <p:cNvPr id="22570" name="Oval 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71" name="Text Box 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8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35" name="Group 10"/>
          <p:cNvGrpSpPr/>
          <p:nvPr/>
        </p:nvGrpSpPr>
        <p:grpSpPr>
          <a:xfrm>
            <a:off x="8382000" y="1717675"/>
            <a:ext cx="366713" cy="342900"/>
            <a:chOff x="113" y="1344"/>
            <a:chExt cx="231" cy="216"/>
          </a:xfrm>
        </p:grpSpPr>
        <p:sp>
          <p:nvSpPr>
            <p:cNvPr id="22568" name="Oval 1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69" name="Text Box 1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sz="1600" b="1" dirty="0">
                  <a:latin typeface="Arial" panose="020B0604020202020204" pitchFamily="34" charset="0"/>
                </a:rPr>
                <a:t>1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36" name="Group 13"/>
          <p:cNvGrpSpPr/>
          <p:nvPr/>
        </p:nvGrpSpPr>
        <p:grpSpPr>
          <a:xfrm>
            <a:off x="4781550" y="2798763"/>
            <a:ext cx="366713" cy="342900"/>
            <a:chOff x="113" y="1344"/>
            <a:chExt cx="231" cy="216"/>
          </a:xfrm>
        </p:grpSpPr>
        <p:sp>
          <p:nvSpPr>
            <p:cNvPr id="22566" name="Oval 14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67" name="Text Box 15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2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37" name="Group 16"/>
          <p:cNvGrpSpPr/>
          <p:nvPr/>
        </p:nvGrpSpPr>
        <p:grpSpPr>
          <a:xfrm>
            <a:off x="8388350" y="2517775"/>
            <a:ext cx="366713" cy="342900"/>
            <a:chOff x="113" y="1344"/>
            <a:chExt cx="231" cy="216"/>
          </a:xfrm>
        </p:grpSpPr>
        <p:sp>
          <p:nvSpPr>
            <p:cNvPr id="22564" name="Oval 17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65" name="Text Box 18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3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38" name="Group 19"/>
          <p:cNvGrpSpPr/>
          <p:nvPr/>
        </p:nvGrpSpPr>
        <p:grpSpPr>
          <a:xfrm>
            <a:off x="6581775" y="4933950"/>
            <a:ext cx="366713" cy="342900"/>
            <a:chOff x="113" y="1344"/>
            <a:chExt cx="231" cy="216"/>
          </a:xfrm>
        </p:grpSpPr>
        <p:sp>
          <p:nvSpPr>
            <p:cNvPr id="22562" name="Oval 20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63" name="Text Box 21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39" name="Group 22"/>
          <p:cNvGrpSpPr/>
          <p:nvPr/>
        </p:nvGrpSpPr>
        <p:grpSpPr>
          <a:xfrm>
            <a:off x="8526463" y="5607050"/>
            <a:ext cx="366712" cy="342900"/>
            <a:chOff x="113" y="1344"/>
            <a:chExt cx="231" cy="216"/>
          </a:xfrm>
        </p:grpSpPr>
        <p:sp>
          <p:nvSpPr>
            <p:cNvPr id="22560" name="Oval 23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61" name="Text Box 24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4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40" name="Group 25"/>
          <p:cNvGrpSpPr/>
          <p:nvPr/>
        </p:nvGrpSpPr>
        <p:grpSpPr>
          <a:xfrm>
            <a:off x="6732588" y="4149725"/>
            <a:ext cx="366712" cy="342900"/>
            <a:chOff x="113" y="1344"/>
            <a:chExt cx="231" cy="216"/>
          </a:xfrm>
        </p:grpSpPr>
        <p:sp>
          <p:nvSpPr>
            <p:cNvPr id="22558" name="Oval 26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59" name="Text Box 27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41" name="Group 28"/>
          <p:cNvGrpSpPr/>
          <p:nvPr/>
        </p:nvGrpSpPr>
        <p:grpSpPr>
          <a:xfrm>
            <a:off x="8166100" y="3733800"/>
            <a:ext cx="366713" cy="342900"/>
            <a:chOff x="113" y="1344"/>
            <a:chExt cx="231" cy="216"/>
          </a:xfrm>
        </p:grpSpPr>
        <p:sp>
          <p:nvSpPr>
            <p:cNvPr id="22556" name="Oval 29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57" name="Text Box 30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6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42" name="Group 31"/>
          <p:cNvGrpSpPr/>
          <p:nvPr/>
        </p:nvGrpSpPr>
        <p:grpSpPr>
          <a:xfrm>
            <a:off x="5461000" y="5534025"/>
            <a:ext cx="366713" cy="342900"/>
            <a:chOff x="113" y="1344"/>
            <a:chExt cx="231" cy="216"/>
          </a:xfrm>
        </p:grpSpPr>
        <p:sp>
          <p:nvSpPr>
            <p:cNvPr id="22554" name="Oval 32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55" name="Text Box 33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5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543" name="Group 34"/>
          <p:cNvGrpSpPr/>
          <p:nvPr/>
        </p:nvGrpSpPr>
        <p:grpSpPr>
          <a:xfrm>
            <a:off x="5724525" y="4797425"/>
            <a:ext cx="1008063" cy="792163"/>
            <a:chOff x="3606" y="3022"/>
            <a:chExt cx="635" cy="499"/>
          </a:xfrm>
        </p:grpSpPr>
        <p:sp>
          <p:nvSpPr>
            <p:cNvPr id="22552" name="Text Box 35"/>
            <p:cNvSpPr txBox="1"/>
            <p:nvPr/>
          </p:nvSpPr>
          <p:spPr>
            <a:xfrm>
              <a:off x="3606" y="3233"/>
              <a:ext cx="63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sz="1200" b="1" dirty="0">
                  <a:latin typeface="Lucida Sans Unicode" panose="020B0602030504020204" pitchFamily="34" charset="0"/>
                </a:rPr>
                <a:t>Fragmento de Okasaki</a:t>
              </a:r>
              <a:endParaRPr sz="1200" b="1" dirty="0">
                <a:latin typeface="Lucida Sans Unicode" panose="020B0602030504020204" pitchFamily="34" charset="0"/>
              </a:endParaRPr>
            </a:p>
          </p:txBody>
        </p:sp>
        <p:sp>
          <p:nvSpPr>
            <p:cNvPr id="22553" name="Line 36"/>
            <p:cNvSpPr/>
            <p:nvPr/>
          </p:nvSpPr>
          <p:spPr>
            <a:xfrm>
              <a:off x="3787" y="3022"/>
              <a:ext cx="91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22544" name="Group 37"/>
          <p:cNvGrpSpPr/>
          <p:nvPr/>
        </p:nvGrpSpPr>
        <p:grpSpPr>
          <a:xfrm>
            <a:off x="6410325" y="5565775"/>
            <a:ext cx="366713" cy="342900"/>
            <a:chOff x="113" y="1344"/>
            <a:chExt cx="231" cy="216"/>
          </a:xfrm>
        </p:grpSpPr>
        <p:sp>
          <p:nvSpPr>
            <p:cNvPr id="22550" name="Oval 38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51" name="Text Box 39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Lucida Sans Unicode" panose="020B0602030504020204" pitchFamily="34" charset="0"/>
                </a:rPr>
                <a:t>7</a:t>
              </a:r>
              <a:endParaRPr dirty="0">
                <a:latin typeface="Lucida Sans Unicode" panose="020B0602030504020204" pitchFamily="34" charset="0"/>
              </a:endParaRPr>
            </a:p>
          </p:txBody>
        </p:sp>
      </p:grpSp>
      <p:grpSp>
        <p:nvGrpSpPr>
          <p:cNvPr id="22545" name="Group 40"/>
          <p:cNvGrpSpPr/>
          <p:nvPr/>
        </p:nvGrpSpPr>
        <p:grpSpPr>
          <a:xfrm>
            <a:off x="4565650" y="4814888"/>
            <a:ext cx="366713" cy="342900"/>
            <a:chOff x="113" y="1344"/>
            <a:chExt cx="231" cy="216"/>
          </a:xfrm>
        </p:grpSpPr>
        <p:sp>
          <p:nvSpPr>
            <p:cNvPr id="22548" name="Oval 41"/>
            <p:cNvSpPr/>
            <p:nvPr/>
          </p:nvSpPr>
          <p:spPr>
            <a:xfrm>
              <a:off x="113" y="1344"/>
              <a:ext cx="216" cy="216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s-CL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49" name="Text Box 42"/>
            <p:cNvSpPr txBox="1"/>
            <p:nvPr/>
          </p:nvSpPr>
          <p:spPr>
            <a:xfrm>
              <a:off x="128" y="1344"/>
              <a:ext cx="216" cy="21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r>
                <a:rPr lang="es-ES" altLang="x-none" sz="1600" b="1" dirty="0">
                  <a:latin typeface="Arial" panose="020B0604020202020204" pitchFamily="34" charset="0"/>
                </a:rPr>
                <a:t>8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22546" name="Text Box 43"/>
          <p:cNvSpPr txBox="1"/>
          <p:nvPr/>
        </p:nvSpPr>
        <p:spPr>
          <a:xfrm>
            <a:off x="250825" y="2708275"/>
            <a:ext cx="3816350" cy="2446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Los espacios que se generan en la hebra retrasada son unidos por la _____________.</a:t>
            </a:r>
          </a:p>
          <a:p>
            <a:pPr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Cada una de las moléculas de ADN  resultantes contiene una de las cadena del ADN de origen y otra nueva , por eso se dice que la replicación es </a:t>
            </a:r>
            <a:r>
              <a:rPr b="1" dirty="0">
                <a:latin typeface="Arial" panose="020B0604020202020204" pitchFamily="34" charset="0"/>
              </a:rPr>
              <a:t>semiconservativa</a:t>
            </a:r>
          </a:p>
        </p:txBody>
      </p:sp>
      <p:sp>
        <p:nvSpPr>
          <p:cNvPr id="24620" name="Text Box 44"/>
          <p:cNvSpPr txBox="1"/>
          <p:nvPr/>
        </p:nvSpPr>
        <p:spPr>
          <a:xfrm>
            <a:off x="468313" y="3278188"/>
            <a:ext cx="14398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ADN ligasa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3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56" name="Text Box 8"/>
          <p:cNvSpPr txBox="1"/>
          <p:nvPr/>
        </p:nvSpPr>
        <p:spPr>
          <a:xfrm>
            <a:off x="2341563" y="620713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Ingeniería genética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pic>
        <p:nvPicPr>
          <p:cNvPr id="23557" name="Picture 9" descr="ENZIMA RES"/>
          <p:cNvPicPr>
            <a:picLocks noChangeAspect="1"/>
          </p:cNvPicPr>
          <p:nvPr/>
        </p:nvPicPr>
        <p:blipFill>
          <a:blip r:embed="rId3">
            <a:lum bright="-12000" contrast="18000"/>
          </a:blip>
          <a:stretch>
            <a:fillRect/>
          </a:stretch>
        </p:blipFill>
        <p:spPr>
          <a:xfrm>
            <a:off x="1692275" y="1557338"/>
            <a:ext cx="5759450" cy="3027362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3558" name="Text Box 10"/>
          <p:cNvSpPr txBox="1"/>
          <p:nvPr/>
        </p:nvSpPr>
        <p:spPr>
          <a:xfrm>
            <a:off x="611188" y="4868863"/>
            <a:ext cx="79930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Lucida Sans Unicode" panose="020B0602030504020204" pitchFamily="34" charset="0"/>
              </a:rPr>
              <a:t>En primer lugar, se necesita disponer del fragmento de ADN a recombinar. Éste se obtiene de una fuente biológica a través de la utilización de __________________________ (enzimas que cortan el ADN en sitios específicos conocidos).</a:t>
            </a:r>
          </a:p>
        </p:txBody>
      </p:sp>
      <p:sp>
        <p:nvSpPr>
          <p:cNvPr id="14347" name="Text Box 11"/>
          <p:cNvSpPr txBox="1"/>
          <p:nvPr/>
        </p:nvSpPr>
        <p:spPr>
          <a:xfrm>
            <a:off x="2413000" y="5373688"/>
            <a:ext cx="2879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enzimas de restricción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4580" name="Picture 5" descr="ENZIMA RES II"/>
          <p:cNvPicPr>
            <a:picLocks noChangeAspect="1"/>
          </p:cNvPicPr>
          <p:nvPr/>
        </p:nvPicPr>
        <p:blipFill>
          <a:blip r:embed="rId3">
            <a:lum bright="-12000" contrast="24000"/>
          </a:blip>
          <a:stretch>
            <a:fillRect/>
          </a:stretch>
        </p:blipFill>
        <p:spPr>
          <a:xfrm>
            <a:off x="3954463" y="333375"/>
            <a:ext cx="4865687" cy="5608638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4581" name="Text Box 6"/>
          <p:cNvSpPr txBox="1"/>
          <p:nvPr/>
        </p:nvSpPr>
        <p:spPr>
          <a:xfrm>
            <a:off x="179388" y="2133600"/>
            <a:ext cx="3600450" cy="3113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Una vez obtenido el fragmento, se inserta en otra molécula de ADN, que se denomina _______, produciéndose así la molécula de ADN recombinante. Los vectores pueden replicarse de manera autónoma en una célula hospedera, lo que permite la manipulación y multiplicación de la nueva molécula de ADN recombinante construida.</a:t>
            </a:r>
          </a:p>
        </p:txBody>
      </p:sp>
      <p:sp>
        <p:nvSpPr>
          <p:cNvPr id="27655" name="Text Box 7"/>
          <p:cNvSpPr txBox="1"/>
          <p:nvPr/>
        </p:nvSpPr>
        <p:spPr>
          <a:xfrm>
            <a:off x="2773363" y="2708275"/>
            <a:ext cx="9350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vector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5604" name="Picture 5" descr="ENZIMA RES III"/>
          <p:cNvPicPr>
            <a:picLocks noChangeAspect="1"/>
          </p:cNvPicPr>
          <p:nvPr/>
        </p:nvPicPr>
        <p:blipFill>
          <a:blip r:embed="rId3">
            <a:lum bright="-12000" contrast="24000"/>
          </a:blip>
          <a:stretch>
            <a:fillRect/>
          </a:stretch>
        </p:blipFill>
        <p:spPr>
          <a:xfrm>
            <a:off x="1839913" y="260350"/>
            <a:ext cx="5108575" cy="4919663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5605" name="Text Box 6"/>
          <p:cNvSpPr txBox="1"/>
          <p:nvPr/>
        </p:nvSpPr>
        <p:spPr>
          <a:xfrm>
            <a:off x="755650" y="5516563"/>
            <a:ext cx="62642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dirty="0">
                <a:latin typeface="Arial" panose="020B0604020202020204" pitchFamily="34" charset="0"/>
              </a:rPr>
              <a:t>La molécula de ADN recombinante se transfiere a la célula hospedera, dentro de la cual se replica  intensamente, de tal forma que se generan numerosas copias, que se denominan __________.</a:t>
            </a:r>
          </a:p>
        </p:txBody>
      </p:sp>
      <p:sp>
        <p:nvSpPr>
          <p:cNvPr id="28679" name="Text Box 7"/>
          <p:cNvSpPr txBox="1"/>
          <p:nvPr/>
        </p:nvSpPr>
        <p:spPr>
          <a:xfrm>
            <a:off x="2197100" y="6343650"/>
            <a:ext cx="9350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clones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28" name="Text Box 5"/>
          <p:cNvSpPr txBox="1"/>
          <p:nvPr/>
        </p:nvSpPr>
        <p:spPr>
          <a:xfrm>
            <a:off x="1042988" y="2205038"/>
            <a:ext cx="7273925" cy="311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¿Qué proteína es la encargada de romper los puentes de hidrógeno que unen las dos hebras del ADN?</a:t>
            </a:r>
          </a:p>
          <a:p>
            <a:pPr algn="just"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A.	Topoisomerasa.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B.	Primasa.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C.	ADN polimerasa.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D.	ARN polimerasa.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E.	Helicasa.</a:t>
            </a:r>
          </a:p>
        </p:txBody>
      </p:sp>
      <p:sp>
        <p:nvSpPr>
          <p:cNvPr id="26629" name="Text Box 6"/>
          <p:cNvSpPr txBox="1"/>
          <p:nvPr/>
        </p:nvSpPr>
        <p:spPr>
          <a:xfrm>
            <a:off x="2338388" y="668338"/>
            <a:ext cx="3889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400" b="1" dirty="0">
                <a:latin typeface="Lucida Sans Unicode" panose="020B0602030504020204" pitchFamily="34" charset="0"/>
              </a:rPr>
              <a:t>Preguntas propuestas</a:t>
            </a:r>
            <a:endParaRPr sz="2400" b="1" dirty="0">
              <a:latin typeface="Lucida Sans Unicode" panose="020B0602030504020204" pitchFamily="34" charset="0"/>
            </a:endParaRPr>
          </a:p>
        </p:txBody>
      </p:sp>
      <p:sp>
        <p:nvSpPr>
          <p:cNvPr id="26631" name="Text Box 7"/>
          <p:cNvSpPr txBox="1"/>
          <p:nvPr/>
        </p:nvSpPr>
        <p:spPr>
          <a:xfrm>
            <a:off x="5940425" y="4724400"/>
            <a:ext cx="1368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9600" b="1" i="1" dirty="0">
                <a:latin typeface="Lucida Sans Unicode" panose="020B0602030504020204" pitchFamily="34" charset="0"/>
              </a:rPr>
              <a:t>E</a:t>
            </a:r>
            <a:endParaRPr sz="9600" b="1" i="1" dirty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2" name="Text Box 5"/>
          <p:cNvSpPr txBox="1"/>
          <p:nvPr/>
        </p:nvSpPr>
        <p:spPr>
          <a:xfrm>
            <a:off x="1258888" y="1412875"/>
            <a:ext cx="7129462" cy="476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¿Qué condiciones se deben cumplir para que ocurra replicación del ADN?</a:t>
            </a:r>
          </a:p>
          <a:p>
            <a:pPr algn="just"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I.	Nucleótidos libres.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II.	Cebadores sobre los moldes de ADN.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III.	Presencia de horquilla de replicación.</a:t>
            </a:r>
          </a:p>
          <a:p>
            <a:pPr algn="just"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A.	Sólo 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B.	Sólo II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C.	Sólo I y II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D.	Sólo I y III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E.	I, II y III</a:t>
            </a:r>
          </a:p>
        </p:txBody>
      </p:sp>
      <p:sp>
        <p:nvSpPr>
          <p:cNvPr id="15366" name="Text Box 6"/>
          <p:cNvSpPr txBox="1"/>
          <p:nvPr/>
        </p:nvSpPr>
        <p:spPr>
          <a:xfrm>
            <a:off x="5940425" y="4724400"/>
            <a:ext cx="1368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9600" b="1" i="1" dirty="0">
                <a:latin typeface="Lucida Sans Unicode" panose="020B0602030504020204" pitchFamily="34" charset="0"/>
              </a:rPr>
              <a:t>E</a:t>
            </a:r>
            <a:endParaRPr sz="9600" b="1" i="1" dirty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5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6" name="Text Box 6"/>
          <p:cNvSpPr txBox="1"/>
          <p:nvPr/>
        </p:nvSpPr>
        <p:spPr>
          <a:xfrm>
            <a:off x="1331913" y="1700213"/>
            <a:ext cx="7272337" cy="311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¿En cuál de las siguientes situaciones se debe aplicar una mayor cantidad de energía para separar las hebras del ADN?</a:t>
            </a:r>
          </a:p>
          <a:p>
            <a:pPr algn="just"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A.	75% pares de bases AT y 25% pares de bases GC.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B.	50% pares de bases AT y 50% pares de bases GC.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C.	25% pares de bases AT y 75% pares de bases GC.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D.	80% pares de bases AT y 20% pares de bases GC.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E.	60% pares de bases AT y 40% pares de bases GC.</a:t>
            </a:r>
          </a:p>
        </p:txBody>
      </p:sp>
      <p:sp>
        <p:nvSpPr>
          <p:cNvPr id="17415" name="Text Box 7"/>
          <p:cNvSpPr txBox="1"/>
          <p:nvPr/>
        </p:nvSpPr>
        <p:spPr>
          <a:xfrm>
            <a:off x="5940425" y="4724400"/>
            <a:ext cx="1368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9600" b="1" i="1" dirty="0">
                <a:latin typeface="Lucida Sans Unicode" panose="020B0602030504020204" pitchFamily="34" charset="0"/>
              </a:rPr>
              <a:t>C</a:t>
            </a:r>
            <a:endParaRPr sz="9600" b="1" i="1" dirty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9700" name="Text Box 5"/>
          <p:cNvSpPr txBox="1"/>
          <p:nvPr/>
        </p:nvSpPr>
        <p:spPr>
          <a:xfrm>
            <a:off x="1331913" y="1628775"/>
            <a:ext cx="7200900" cy="3941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El proceso de replicación semiconservativa se refiere a que</a:t>
            </a:r>
          </a:p>
          <a:p>
            <a:pPr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A.	cada nueva molécula de ADN contiene dos nuevas cadenas individuales de ADN</a:t>
            </a:r>
          </a:p>
          <a:p>
            <a:pPr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B.	las enzimas encargadas de la síntesis de ADN utilizan nucleótidos libres para realizar la síntesis.</a:t>
            </a:r>
          </a:p>
          <a:p>
            <a:pPr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C.	algunas bases nitrogenadas se aparean con bases nitrogenadas específicas.</a:t>
            </a:r>
          </a:p>
          <a:p>
            <a:pPr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D.	cada una de las hebras de la cadena de ADN sirve de molde para formar una cadena nueva.</a:t>
            </a:r>
          </a:p>
          <a:p>
            <a:pPr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E.	se producen errores durante la replicación de ADN</a:t>
            </a:r>
          </a:p>
        </p:txBody>
      </p:sp>
      <p:sp>
        <p:nvSpPr>
          <p:cNvPr id="18438" name="Text Box 6"/>
          <p:cNvSpPr txBox="1"/>
          <p:nvPr/>
        </p:nvSpPr>
        <p:spPr>
          <a:xfrm>
            <a:off x="5940425" y="4724400"/>
            <a:ext cx="1368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9600" b="1" i="1" dirty="0">
                <a:latin typeface="Lucida Sans Unicode" panose="020B0602030504020204" pitchFamily="34" charset="0"/>
              </a:rPr>
              <a:t>D</a:t>
            </a:r>
            <a:endParaRPr sz="9600" b="1" i="1" dirty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Line 3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4" name="Text Box 7"/>
          <p:cNvSpPr txBox="1"/>
          <p:nvPr/>
        </p:nvSpPr>
        <p:spPr>
          <a:xfrm>
            <a:off x="1330325" y="1695450"/>
            <a:ext cx="6337300" cy="2427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x-none" b="1" dirty="0">
                <a:latin typeface="Lucida Sans Unicode" panose="020B0602030504020204" pitchFamily="34" charset="0"/>
              </a:rPr>
              <a:t>INTRODUCCIÓN</a:t>
            </a:r>
          </a:p>
          <a:p>
            <a:pPr algn="just">
              <a:spcBef>
                <a:spcPct val="50000"/>
              </a:spcBef>
            </a:pPr>
            <a:r>
              <a:rPr lang="es-ES" altLang="x-none" b="1" dirty="0">
                <a:latin typeface="Lucida Sans Unicode" panose="020B0602030504020204" pitchFamily="34" charset="0"/>
              </a:rPr>
              <a:t>El ADN  corresponde a  la molécula  que almacena la información genética. Tiene una organización simple que  permite  almacenar una gran  cantidad de información, a la vez que posibilita una copia fiel de ella. El modelo que explica la organización del ADN, y por tanto, de la información genética fue una tarea que valió un premio Nóbel de medicina.</a:t>
            </a:r>
            <a:endParaRPr b="1" dirty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9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3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24" name="Text Box 6"/>
          <p:cNvSpPr txBox="1"/>
          <p:nvPr/>
        </p:nvSpPr>
        <p:spPr>
          <a:xfrm>
            <a:off x="1189038" y="1412875"/>
            <a:ext cx="7127875" cy="5043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El uso de la terapia génica en el futuro apuntará a</a:t>
            </a:r>
          </a:p>
          <a:p>
            <a:pPr algn="just"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I.	la ubicación de genes defectuosos para reemplazarlos por los normales.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II.	la identificación de enfermedades genéticas en personas que aún no las hayan desarrollado.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III.	prevenir el desarrollo de enfermedades genéticas.</a:t>
            </a:r>
          </a:p>
          <a:p>
            <a:pPr algn="just">
              <a:spcBef>
                <a:spcPct val="50000"/>
              </a:spcBef>
            </a:pPr>
            <a:endParaRPr b="1" dirty="0">
              <a:latin typeface="Lucida Sans Unicode" panose="020B0602030504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A.	Sólo 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B.	Sólo II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C.	Sólo I y II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D.	Sólo II y III</a:t>
            </a:r>
          </a:p>
          <a:p>
            <a:pPr algn="just">
              <a:spcBef>
                <a:spcPct val="50000"/>
              </a:spcBef>
            </a:pPr>
            <a:r>
              <a:rPr b="1" dirty="0">
                <a:latin typeface="Lucida Sans Unicode" panose="020B0602030504020204" pitchFamily="34" charset="0"/>
              </a:rPr>
              <a:t>E.	I, II y III</a:t>
            </a:r>
          </a:p>
        </p:txBody>
      </p:sp>
      <p:sp>
        <p:nvSpPr>
          <p:cNvPr id="16391" name="Text Box 7"/>
          <p:cNvSpPr txBox="1"/>
          <p:nvPr/>
        </p:nvSpPr>
        <p:spPr>
          <a:xfrm>
            <a:off x="5940425" y="4724400"/>
            <a:ext cx="13684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9600" b="1" i="1" dirty="0">
                <a:latin typeface="Lucida Sans Unicode" panose="020B0602030504020204" pitchFamily="34" charset="0"/>
              </a:rPr>
              <a:t>E</a:t>
            </a:r>
            <a:endParaRPr sz="9600" b="1" i="1" dirty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6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7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748" name="Text Box 55"/>
          <p:cNvSpPr txBox="1"/>
          <p:nvPr/>
        </p:nvSpPr>
        <p:spPr>
          <a:xfrm>
            <a:off x="2484438" y="533400"/>
            <a:ext cx="38163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x-none" sz="2800" b="1" dirty="0">
                <a:latin typeface="Lucida Sans Unicode" panose="020B0602030504020204" pitchFamily="34" charset="0"/>
              </a:rPr>
              <a:t>Síntesis de la clase</a:t>
            </a:r>
            <a:endParaRPr sz="2800" b="1" dirty="0">
              <a:latin typeface="Lucida Sans Unicode" panose="020B0602030504020204" pitchFamily="34" charset="0"/>
            </a:endParaRP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3059113" y="1484313"/>
            <a:ext cx="2665413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Material  genético</a:t>
            </a: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3883025" y="2492375"/>
            <a:ext cx="792163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ADN</a:t>
            </a:r>
            <a:endParaRPr kumimoji="0" lang="es-MX" sz="20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2700338" y="3644900"/>
            <a:ext cx="3167063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Almacenar la información genética de los seres vivos</a:t>
            </a:r>
            <a:endParaRPr kumimoji="0" lang="es-MX" sz="18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6877050" y="3789363"/>
            <a:ext cx="1871663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Modelo de Watson y Crick</a:t>
            </a:r>
            <a:endParaRPr kumimoji="0" lang="es-MX" sz="18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539750" y="4076700"/>
            <a:ext cx="1800225" cy="1446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Adenina (A)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Timina (T)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Citosina (C)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Guanina (G)</a:t>
            </a:r>
            <a:endParaRPr kumimoji="0" lang="es-MX" sz="16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611188" y="2997200"/>
            <a:ext cx="1800225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Nucleótidos </a:t>
            </a:r>
            <a:endParaRPr kumimoji="0" lang="es-MX" sz="20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3421063" y="2060575"/>
            <a:ext cx="1871663" cy="246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corresponde a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>
            <a:off x="4284663" y="1916113"/>
            <a:ext cx="0" cy="5762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1547813" y="2420938"/>
            <a:ext cx="2160588" cy="4000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su  unidad estructural son los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 flipH="1">
            <a:off x="2484438" y="2708275"/>
            <a:ext cx="1295400" cy="3603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971550" y="3484563"/>
            <a:ext cx="1296988" cy="246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que son 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>
            <a:off x="1619250" y="3500438"/>
            <a:ext cx="0" cy="3603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>
            <a:off x="4284663" y="2924175"/>
            <a:ext cx="0" cy="576263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3143250" y="3000375"/>
            <a:ext cx="2159000" cy="246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tiene por función…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5143500" y="3243263"/>
            <a:ext cx="2160588" cy="4000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su  estructura se explica por el  …</a:t>
            </a:r>
            <a:endParaRPr kumimoji="0" lang="es-MX" sz="1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4716463" y="2708275"/>
            <a:ext cx="2160588" cy="1225550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6" name="Line 72"/>
          <p:cNvSpPr>
            <a:spLocks noChangeShapeType="1"/>
          </p:cNvSpPr>
          <p:nvPr/>
        </p:nvSpPr>
        <p:spPr bwMode="auto">
          <a:xfrm>
            <a:off x="4859338" y="2565400"/>
            <a:ext cx="1584325" cy="0"/>
          </a:xfrm>
          <a:prstGeom prst="line">
            <a:avLst/>
          </a:prstGeom>
          <a:ln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6516688" y="2420938"/>
            <a:ext cx="2447925" cy="40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0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Semiconservativa  </a:t>
            </a:r>
            <a:endParaRPr kumimoji="0" lang="es-MX" sz="20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4857750" y="2428875"/>
            <a:ext cx="1643063" cy="369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su  forma de replicación es …</a:t>
            </a:r>
            <a:endParaRPr kumimoji="0" lang="es-MX" sz="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8" name="Text Box 5"/>
          <p:cNvSpPr txBox="1"/>
          <p:nvPr/>
        </p:nvSpPr>
        <p:spPr>
          <a:xfrm>
            <a:off x="1979613" y="1916113"/>
            <a:ext cx="5329237" cy="784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latin typeface="Lucida Sans Unicode" panose="020B0602030504020204" pitchFamily="34" charset="0"/>
              </a:rPr>
              <a:t>Objetivos de la clase</a:t>
            </a:r>
          </a:p>
          <a:p>
            <a:pPr>
              <a:spcBef>
                <a:spcPct val="50000"/>
              </a:spcBef>
            </a:pPr>
            <a:endParaRPr lang="es-ES" altLang="x-none" b="1" dirty="0">
              <a:latin typeface="Lucida Sans Unicode" panose="020B0602030504020204" pitchFamily="34" charset="0"/>
            </a:endParaRPr>
          </a:p>
        </p:txBody>
      </p:sp>
      <p:pic>
        <p:nvPicPr>
          <p:cNvPr id="614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5" y="3500438"/>
            <a:ext cx="1447800" cy="2800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0" name="5 Rectángulo"/>
          <p:cNvSpPr/>
          <p:nvPr/>
        </p:nvSpPr>
        <p:spPr>
          <a:xfrm>
            <a:off x="684213" y="2420938"/>
            <a:ext cx="80279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s-ES_tradnl" altLang="x-none" dirty="0">
                <a:latin typeface="Arial" panose="020B0604020202020204" pitchFamily="34" charset="0"/>
              </a:rPr>
              <a:t>Comprender los principios básicos y conocer los principales hallazgos  experimentales sobre la naturaleza y estructura del material genético, el  tipo de información que contiene y cómo ésta se expresa. Valorar el aporte de este conocimiento para explicar los seres vivos</a:t>
            </a:r>
            <a:endParaRPr lang="es-CL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6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2" name="Text Box 5"/>
          <p:cNvSpPr txBox="1"/>
          <p:nvPr/>
        </p:nvSpPr>
        <p:spPr>
          <a:xfrm>
            <a:off x="2484438" y="476250"/>
            <a:ext cx="36718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sz="2800" b="1" dirty="0">
                <a:latin typeface="Lucida Sans Unicode" panose="020B0602030504020204" pitchFamily="34" charset="0"/>
              </a:rPr>
              <a:t>Modelo del ADN</a:t>
            </a:r>
            <a:endParaRPr sz="2800" b="1" dirty="0">
              <a:latin typeface="Lucida Sans Unicode" panose="020B0602030504020204" pitchFamily="34" charset="0"/>
            </a:endParaRPr>
          </a:p>
        </p:txBody>
      </p:sp>
      <p:pic>
        <p:nvPicPr>
          <p:cNvPr id="7173" name="Picture 6" descr="BASES"/>
          <p:cNvPicPr>
            <a:picLocks noChangeAspect="1"/>
          </p:cNvPicPr>
          <p:nvPr/>
        </p:nvPicPr>
        <p:blipFill>
          <a:blip r:embed="rId3">
            <a:lum bright="-12000" contrast="24000"/>
          </a:blip>
          <a:stretch>
            <a:fillRect/>
          </a:stretch>
        </p:blipFill>
        <p:spPr>
          <a:xfrm>
            <a:off x="5608638" y="981075"/>
            <a:ext cx="3286125" cy="5078413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174" name="Text Box 7"/>
          <p:cNvSpPr txBox="1"/>
          <p:nvPr/>
        </p:nvSpPr>
        <p:spPr>
          <a:xfrm>
            <a:off x="323850" y="2133600"/>
            <a:ext cx="4679950" cy="3387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Las bases nitrogenadas presentes en el ADN se clasifican en dos tipos: </a:t>
            </a:r>
            <a:r>
              <a:rPr lang="es-ES" altLang="x-none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 y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. Las púricas corresponden a la </a:t>
            </a:r>
            <a:r>
              <a:rPr lang="es-ES" altLang="x-none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 (A) y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 (G), que se caracterizan por la presencia de dos anillos en su estructura. Las bases pirimídicas corresponden a la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 (C) y la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 (T) y se caracterizan por la presencia de un solo anillo. Es necesario mencionar que en el caso del ARN la base timina es reemplazada por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 (U).</a:t>
            </a:r>
            <a:endParaRPr dirty="0">
              <a:solidFill>
                <a:srgbClr val="000000"/>
              </a:solidFill>
              <a:latin typeface="Lucida Sans Unicode" panose="020B06020305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3916363" y="2341563"/>
            <a:ext cx="10795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púricas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129" name="Text Box 9"/>
          <p:cNvSpPr txBox="1"/>
          <p:nvPr/>
        </p:nvSpPr>
        <p:spPr>
          <a:xfrm>
            <a:off x="547688" y="2636838"/>
            <a:ext cx="16557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pirimídicas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130" name="Text Box 10"/>
          <p:cNvSpPr txBox="1"/>
          <p:nvPr/>
        </p:nvSpPr>
        <p:spPr>
          <a:xfrm>
            <a:off x="900113" y="2924175"/>
            <a:ext cx="12969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adenina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31" name="Text Box 11"/>
          <p:cNvSpPr txBox="1"/>
          <p:nvPr/>
        </p:nvSpPr>
        <p:spPr>
          <a:xfrm>
            <a:off x="2817813" y="2916238"/>
            <a:ext cx="12969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guanina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32" name="Text Box 12"/>
          <p:cNvSpPr txBox="1"/>
          <p:nvPr/>
        </p:nvSpPr>
        <p:spPr>
          <a:xfrm>
            <a:off x="3779838" y="3716338"/>
            <a:ext cx="12969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citosina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33" name="Text Box 13"/>
          <p:cNvSpPr txBox="1"/>
          <p:nvPr/>
        </p:nvSpPr>
        <p:spPr>
          <a:xfrm>
            <a:off x="1395413" y="4005263"/>
            <a:ext cx="10810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timina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134" name="Text Box 14"/>
          <p:cNvSpPr txBox="1"/>
          <p:nvPr/>
        </p:nvSpPr>
        <p:spPr>
          <a:xfrm>
            <a:off x="395288" y="5084763"/>
            <a:ext cx="12969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uracilo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  <p:bldP spid="5132" grpId="0"/>
      <p:bldP spid="5133" grpId="0"/>
      <p:bldP spid="5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8196" name="Picture 5" descr="adnpentosa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750" y="1627188"/>
            <a:ext cx="3563938" cy="2449512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197" name="Text Box 6"/>
          <p:cNvSpPr txBox="1"/>
          <p:nvPr/>
        </p:nvSpPr>
        <p:spPr>
          <a:xfrm>
            <a:off x="468313" y="2708275"/>
            <a:ext cx="3959225" cy="2563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La pentosa que forma parte del ADN   es la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, que da la base del nombre para esta molécula. El átomo de hidrógeno en la posición 2 marca una diferencia importante con respecto al ARN, ya que éste último es una molécula </a:t>
            </a:r>
            <a:r>
              <a:rPr lang="es-ES" altLang="x-none" b="1" u="sng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_____________</a:t>
            </a:r>
            <a:r>
              <a:rPr lang="es-ES" altLang="x-none" dirty="0">
                <a:solidFill>
                  <a:srgbClr val="0000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rgbClr val="000000"/>
              </a:solidFill>
              <a:latin typeface="Lucida Sans Unicode" panose="020B06020305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151" name="Text Box 7"/>
          <p:cNvSpPr txBox="1"/>
          <p:nvPr/>
        </p:nvSpPr>
        <p:spPr>
          <a:xfrm>
            <a:off x="1770063" y="2924175"/>
            <a:ext cx="18002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desoxirribosa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152" name="Text Box 8"/>
          <p:cNvSpPr txBox="1"/>
          <p:nvPr/>
        </p:nvSpPr>
        <p:spPr>
          <a:xfrm>
            <a:off x="452438" y="4852988"/>
            <a:ext cx="18002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  <a:cs typeface="Times New Roman" panose="02020603050405020304" pitchFamily="18" charset="0"/>
              </a:rPr>
              <a:t>monohebra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7" descr="biologia2"/>
          <p:cNvPicPr>
            <a:picLocks noChangeAspect="1"/>
          </p:cNvPicPr>
          <p:nvPr/>
        </p:nvPicPr>
        <p:blipFill>
          <a:blip r:embed="rId3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029" name="Group 11"/>
          <p:cNvGrpSpPr/>
          <p:nvPr/>
        </p:nvGrpSpPr>
        <p:grpSpPr>
          <a:xfrm>
            <a:off x="1681163" y="477838"/>
            <a:ext cx="5411787" cy="3743325"/>
            <a:chOff x="1059" y="301"/>
            <a:chExt cx="3409" cy="2358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059" y="301"/>
            <a:ext cx="3409" cy="2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r:id="rId4" imgW="5467350" imgH="3781425" progId="MSPhotoEd.3">
                    <p:embed/>
                  </p:oleObj>
                </mc:Choice>
                <mc:Fallback>
                  <p:oleObj r:id="rId4" imgW="5467350" imgH="3781425" progId="MSPhotoEd.3">
                    <p:embed/>
                    <p:pic>
                      <p:nvPicPr>
                        <p:cNvPr id="0" name="Imagen 3075"/>
                        <p:cNvPicPr/>
                        <p:nvPr/>
                      </p:nvPicPr>
                      <p:blipFill>
                        <a:blip r:embed="rId5">
                          <a:lum bright="-29999" contrast="66000"/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59" y="301"/>
                          <a:ext cx="3409" cy="2358"/>
                        </a:xfrm>
                        <a:prstGeom prst="rect">
                          <a:avLst/>
                        </a:prstGeom>
                        <a:noFill/>
                        <a:ln w="57150" cap="flat" cmpd="thinThick">
                          <a:solidFill>
                            <a:srgbClr val="000000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Text Box 6"/>
            <p:cNvSpPr txBox="1"/>
            <p:nvPr/>
          </p:nvSpPr>
          <p:spPr>
            <a:xfrm>
              <a:off x="3046" y="326"/>
              <a:ext cx="77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b="1" dirty="0">
                  <a:latin typeface="Lucida Sans Unicode" panose="020B0602030504020204" pitchFamily="34" charset="0"/>
                </a:rPr>
                <a:t>Guanina </a:t>
              </a:r>
              <a:r>
                <a:rPr lang="es-ES" altLang="x-none" dirty="0">
                  <a:latin typeface="Arial" panose="020B0604020202020204" pitchFamily="34" charset="0"/>
                </a:rPr>
                <a:t> 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035" name="Text Box 7"/>
            <p:cNvSpPr txBox="1"/>
            <p:nvPr/>
          </p:nvSpPr>
          <p:spPr>
            <a:xfrm>
              <a:off x="2926" y="1571"/>
              <a:ext cx="77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b="1" dirty="0">
                  <a:latin typeface="Lucida Sans Unicode" panose="020B0602030504020204" pitchFamily="34" charset="0"/>
                </a:rPr>
                <a:t>Timina </a:t>
              </a:r>
              <a:r>
                <a:rPr lang="es-ES" altLang="x-none" dirty="0">
                  <a:latin typeface="Arial" panose="020B0604020202020204" pitchFamily="34" charset="0"/>
                </a:rPr>
                <a:t> 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036" name="Text Box 8"/>
            <p:cNvSpPr txBox="1"/>
            <p:nvPr/>
          </p:nvSpPr>
          <p:spPr>
            <a:xfrm>
              <a:off x="1066" y="1526"/>
              <a:ext cx="77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b="1" dirty="0">
                  <a:latin typeface="Lucida Sans Unicode" panose="020B0602030504020204" pitchFamily="34" charset="0"/>
                </a:rPr>
                <a:t>Citosina </a:t>
              </a:r>
              <a:r>
                <a:rPr lang="es-ES" altLang="x-none" dirty="0">
                  <a:latin typeface="Arial" panose="020B0604020202020204" pitchFamily="34" charset="0"/>
                </a:rPr>
                <a:t> </a:t>
              </a:r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037" name="Text Box 9"/>
            <p:cNvSpPr txBox="1"/>
            <p:nvPr/>
          </p:nvSpPr>
          <p:spPr>
            <a:xfrm>
              <a:off x="1087" y="326"/>
              <a:ext cx="77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x-none" b="1" dirty="0">
                  <a:latin typeface="Lucida Sans Unicode" panose="020B0602030504020204" pitchFamily="34" charset="0"/>
                </a:rPr>
                <a:t>Adenina</a:t>
              </a:r>
              <a:r>
                <a:rPr lang="es-ES" altLang="x-none" dirty="0">
                  <a:latin typeface="Arial" panose="020B0604020202020204" pitchFamily="34" charset="0"/>
                </a:rPr>
                <a:t> </a:t>
              </a:r>
              <a:endParaRPr dirty="0">
                <a:latin typeface="Arial" panose="020B0604020202020204" pitchFamily="34" charset="0"/>
              </a:endParaRPr>
            </a:p>
          </p:txBody>
        </p:sp>
      </p:grpSp>
      <p:sp>
        <p:nvSpPr>
          <p:cNvPr id="1030" name="Text Box 12"/>
          <p:cNvSpPr txBox="1"/>
          <p:nvPr/>
        </p:nvSpPr>
        <p:spPr>
          <a:xfrm>
            <a:off x="684213" y="4581525"/>
            <a:ext cx="7991475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latin typeface="Lucida Sans Unicode" panose="020B0602030504020204" pitchFamily="34" charset="0"/>
              </a:rPr>
              <a:t>Los elementos anteriormente mencionados concurren a la formación de los </a:t>
            </a:r>
            <a:r>
              <a:rPr lang="es-ES" altLang="x-none" b="1" u="sng" dirty="0">
                <a:latin typeface="Lucida Sans Unicode" panose="020B0602030504020204" pitchFamily="34" charset="0"/>
              </a:rPr>
              <a:t>____________</a:t>
            </a:r>
            <a:r>
              <a:rPr lang="es-ES" altLang="x-none" dirty="0">
                <a:latin typeface="Lucida Sans Unicode" panose="020B0602030504020204" pitchFamily="34" charset="0"/>
              </a:rPr>
              <a:t>, las unidades mínimas que permiten la organización de los ácidos nucleicos.</a:t>
            </a:r>
            <a:endParaRPr dirty="0">
              <a:latin typeface="Lucida Sans Unicode" panose="020B0602030504020204" pitchFamily="34" charset="0"/>
            </a:endParaRPr>
          </a:p>
        </p:txBody>
      </p:sp>
      <p:sp>
        <p:nvSpPr>
          <p:cNvPr id="1031" name="Text Box 13"/>
          <p:cNvSpPr txBox="1"/>
          <p:nvPr/>
        </p:nvSpPr>
        <p:spPr>
          <a:xfrm>
            <a:off x="692150" y="5661025"/>
            <a:ext cx="6192838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latin typeface="Lucida Sans Unicode" panose="020B0602030504020204" pitchFamily="34" charset="0"/>
              </a:rPr>
              <a:t>El nombre que recibe un nucleótido tiene relación con la base nitrogenada que posee, ya que  éste es el único elemento </a:t>
            </a:r>
            <a:r>
              <a:rPr lang="es-ES" altLang="x-none" b="1" u="sng" dirty="0">
                <a:latin typeface="Lucida Sans Unicode" panose="020B0602030504020204" pitchFamily="34" charset="0"/>
              </a:rPr>
              <a:t>____________</a:t>
            </a:r>
            <a:r>
              <a:rPr lang="es-ES" altLang="x-none" dirty="0">
                <a:latin typeface="Lucida Sans Unicode" panose="020B0602030504020204" pitchFamily="34" charset="0"/>
              </a:rPr>
              <a:t> dentro de él.</a:t>
            </a:r>
            <a:endParaRPr dirty="0">
              <a:latin typeface="Lucida Sans Unicode" panose="020B0602030504020204" pitchFamily="34" charset="0"/>
            </a:endParaRPr>
          </a:p>
        </p:txBody>
      </p:sp>
      <p:sp>
        <p:nvSpPr>
          <p:cNvPr id="7182" name="Text Box 14"/>
          <p:cNvSpPr txBox="1"/>
          <p:nvPr/>
        </p:nvSpPr>
        <p:spPr>
          <a:xfrm>
            <a:off x="1803400" y="4803775"/>
            <a:ext cx="15843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nucleótidos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7183" name="Text Box 15"/>
          <p:cNvSpPr txBox="1"/>
          <p:nvPr/>
        </p:nvSpPr>
        <p:spPr>
          <a:xfrm>
            <a:off x="2771775" y="6157913"/>
            <a:ext cx="15843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variable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0" name="Text Box 5"/>
          <p:cNvSpPr txBox="1"/>
          <p:nvPr/>
        </p:nvSpPr>
        <p:spPr>
          <a:xfrm>
            <a:off x="2411413" y="549275"/>
            <a:ext cx="38893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latin typeface="Lucida Sans Unicode" panose="020B0602030504020204" pitchFamily="34" charset="0"/>
              </a:rPr>
              <a:t>Modelo de Watson y Crick</a:t>
            </a:r>
            <a:endParaRPr b="1" dirty="0">
              <a:latin typeface="Lucida Sans Unicode" panose="020B0602030504020204" pitchFamily="34" charset="0"/>
            </a:endParaRPr>
          </a:p>
        </p:txBody>
      </p:sp>
      <p:pic>
        <p:nvPicPr>
          <p:cNvPr id="9221" name="Picture 6" descr="6b53dc34a27filenameD301typeimagegif"/>
          <p:cNvPicPr>
            <a:picLocks noChangeAspect="1"/>
          </p:cNvPicPr>
          <p:nvPr/>
        </p:nvPicPr>
        <p:blipFill>
          <a:blip r:embed="rId3">
            <a:lum bright="-12000" contrast="30000"/>
          </a:blip>
          <a:stretch>
            <a:fillRect/>
          </a:stretch>
        </p:blipFill>
        <p:spPr>
          <a:xfrm>
            <a:off x="5395913" y="1444625"/>
            <a:ext cx="2992437" cy="4518025"/>
          </a:xfrm>
          <a:prstGeom prst="rect">
            <a:avLst/>
          </a:prstGeom>
          <a:noFill/>
          <a:ln w="57150" cap="flat" cmpd="thinThick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2" name="Text Box 7"/>
          <p:cNvSpPr txBox="1"/>
          <p:nvPr/>
        </p:nvSpPr>
        <p:spPr>
          <a:xfrm>
            <a:off x="250825" y="2708275"/>
            <a:ext cx="4897438" cy="1465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x-none" dirty="0">
                <a:latin typeface="Lucida Sans Unicode" panose="020B0602030504020204" pitchFamily="34" charset="0"/>
              </a:rPr>
              <a:t>Dos largas cadenas polinucleotídicas están enrolladas alrededor de un </a:t>
            </a:r>
            <a:r>
              <a:rPr lang="es-ES" altLang="x-none" b="1" u="sng" dirty="0">
                <a:latin typeface="Lucida Sans Unicode" panose="020B0602030504020204" pitchFamily="34" charset="0"/>
              </a:rPr>
              <a:t>_________________</a:t>
            </a:r>
            <a:r>
              <a:rPr lang="es-ES" altLang="x-none" dirty="0">
                <a:latin typeface="Lucida Sans Unicode" panose="020B0602030504020204" pitchFamily="34" charset="0"/>
              </a:rPr>
              <a:t>, formando una </a:t>
            </a:r>
            <a:r>
              <a:rPr lang="es-ES" altLang="x-none" b="1" u="sng" dirty="0">
                <a:latin typeface="Lucida Sans Unicode" panose="020B0602030504020204" pitchFamily="34" charset="0"/>
              </a:rPr>
              <a:t>________________</a:t>
            </a:r>
            <a:r>
              <a:rPr lang="es-ES" altLang="x-none" dirty="0">
                <a:latin typeface="Lucida Sans Unicode" panose="020B0602030504020204" pitchFamily="34" charset="0"/>
              </a:rPr>
              <a:t> hacia la derecha (dextrógira). </a:t>
            </a:r>
            <a:endParaRPr dirty="0">
              <a:latin typeface="Lucida Sans Unicode" panose="020B0602030504020204" pitchFamily="34" charset="0"/>
            </a:endParaRPr>
          </a:p>
        </p:txBody>
      </p:sp>
      <p:sp>
        <p:nvSpPr>
          <p:cNvPr id="8200" name="Text Box 8"/>
          <p:cNvSpPr txBox="1"/>
          <p:nvPr/>
        </p:nvSpPr>
        <p:spPr>
          <a:xfrm>
            <a:off x="611188" y="3213100"/>
            <a:ext cx="17287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eje central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8201" name="Text Box 9"/>
          <p:cNvSpPr txBox="1"/>
          <p:nvPr/>
        </p:nvSpPr>
        <p:spPr>
          <a:xfrm>
            <a:off x="539750" y="3500438"/>
            <a:ext cx="172878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doble hélice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4" descr="biologia2"/>
          <p:cNvPicPr>
            <a:picLocks noChangeAspect="1"/>
          </p:cNvPicPr>
          <p:nvPr/>
        </p:nvPicPr>
        <p:blipFill>
          <a:blip r:embed="rId2"/>
          <a:srcRect r="83588"/>
          <a:stretch>
            <a:fillRect/>
          </a:stretch>
        </p:blipFill>
        <p:spPr>
          <a:xfrm>
            <a:off x="-7937" y="1588"/>
            <a:ext cx="1465262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Line 2"/>
          <p:cNvSpPr/>
          <p:nvPr/>
        </p:nvSpPr>
        <p:spPr>
          <a:xfrm>
            <a:off x="1187450" y="1341438"/>
            <a:ext cx="6769100" cy="0"/>
          </a:xfrm>
          <a:prstGeom prst="line">
            <a:avLst/>
          </a:prstGeom>
          <a:ln w="57150" cap="flat" cmpd="sng">
            <a:solidFill>
              <a:srgbClr val="6699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0244" name="Group 28"/>
          <p:cNvGrpSpPr/>
          <p:nvPr/>
        </p:nvGrpSpPr>
        <p:grpSpPr>
          <a:xfrm>
            <a:off x="1495425" y="476250"/>
            <a:ext cx="3149600" cy="6121400"/>
            <a:chOff x="942" y="300"/>
            <a:chExt cx="1984" cy="3856"/>
          </a:xfrm>
        </p:grpSpPr>
        <p:pic>
          <p:nvPicPr>
            <p:cNvPr id="10247" name="Picture 5" descr="ANTIPARALELO"/>
            <p:cNvPicPr>
              <a:picLocks noChangeAspect="1"/>
            </p:cNvPicPr>
            <p:nvPr/>
          </p:nvPicPr>
          <p:blipFill>
            <a:blip r:embed="rId3">
              <a:lum bright="-12000" contrast="24000"/>
            </a:blip>
            <a:stretch>
              <a:fillRect/>
            </a:stretch>
          </p:blipFill>
          <p:spPr>
            <a:xfrm rot="5400000">
              <a:off x="6" y="1236"/>
              <a:ext cx="3856" cy="1984"/>
            </a:xfrm>
            <a:prstGeom prst="rect">
              <a:avLst/>
            </a:prstGeom>
            <a:noFill/>
            <a:ln w="57150" cap="flat" cmpd="thinThick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grpSp>
          <p:nvGrpSpPr>
            <p:cNvPr id="10248" name="Group 8"/>
            <p:cNvGrpSpPr/>
            <p:nvPr/>
          </p:nvGrpSpPr>
          <p:grpSpPr>
            <a:xfrm>
              <a:off x="1927" y="3535"/>
              <a:ext cx="90" cy="36"/>
              <a:chOff x="3470" y="3339"/>
              <a:chExt cx="90" cy="36"/>
            </a:xfrm>
          </p:grpSpPr>
          <p:sp>
            <p:nvSpPr>
              <p:cNvPr id="10266" name="Line 6"/>
              <p:cNvSpPr/>
              <p:nvPr/>
            </p:nvSpPr>
            <p:spPr>
              <a:xfrm>
                <a:off x="3470" y="3339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67" name="Line 7"/>
              <p:cNvSpPr/>
              <p:nvPr/>
            </p:nvSpPr>
            <p:spPr>
              <a:xfrm>
                <a:off x="3470" y="3375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49" name="Group 9"/>
            <p:cNvGrpSpPr/>
            <p:nvPr/>
          </p:nvGrpSpPr>
          <p:grpSpPr>
            <a:xfrm>
              <a:off x="1927" y="870"/>
              <a:ext cx="90" cy="36"/>
              <a:chOff x="3470" y="3339"/>
              <a:chExt cx="90" cy="36"/>
            </a:xfrm>
          </p:grpSpPr>
          <p:sp>
            <p:nvSpPr>
              <p:cNvPr id="10264" name="Line 10"/>
              <p:cNvSpPr/>
              <p:nvPr/>
            </p:nvSpPr>
            <p:spPr>
              <a:xfrm>
                <a:off x="3470" y="3339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65" name="Line 11"/>
              <p:cNvSpPr/>
              <p:nvPr/>
            </p:nvSpPr>
            <p:spPr>
              <a:xfrm>
                <a:off x="3470" y="3375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50" name="Group 12"/>
            <p:cNvGrpSpPr/>
            <p:nvPr/>
          </p:nvGrpSpPr>
          <p:grpSpPr>
            <a:xfrm>
              <a:off x="1927" y="1414"/>
              <a:ext cx="90" cy="36"/>
              <a:chOff x="3470" y="3339"/>
              <a:chExt cx="90" cy="36"/>
            </a:xfrm>
          </p:grpSpPr>
          <p:sp>
            <p:nvSpPr>
              <p:cNvPr id="10262" name="Line 13"/>
              <p:cNvSpPr/>
              <p:nvPr/>
            </p:nvSpPr>
            <p:spPr>
              <a:xfrm>
                <a:off x="3470" y="3339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63" name="Line 14"/>
              <p:cNvSpPr/>
              <p:nvPr/>
            </p:nvSpPr>
            <p:spPr>
              <a:xfrm>
                <a:off x="3470" y="3375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51" name="Group 15"/>
            <p:cNvGrpSpPr/>
            <p:nvPr/>
          </p:nvGrpSpPr>
          <p:grpSpPr>
            <a:xfrm>
              <a:off x="1927" y="3022"/>
              <a:ext cx="90" cy="36"/>
              <a:chOff x="3470" y="3339"/>
              <a:chExt cx="90" cy="36"/>
            </a:xfrm>
          </p:grpSpPr>
          <p:sp>
            <p:nvSpPr>
              <p:cNvPr id="10260" name="Line 16"/>
              <p:cNvSpPr/>
              <p:nvPr/>
            </p:nvSpPr>
            <p:spPr>
              <a:xfrm>
                <a:off x="3470" y="3339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61" name="Line 17"/>
              <p:cNvSpPr/>
              <p:nvPr/>
            </p:nvSpPr>
            <p:spPr>
              <a:xfrm>
                <a:off x="3470" y="3375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52" name="Group 22"/>
            <p:cNvGrpSpPr/>
            <p:nvPr/>
          </p:nvGrpSpPr>
          <p:grpSpPr>
            <a:xfrm>
              <a:off x="1927" y="1933"/>
              <a:ext cx="90" cy="77"/>
              <a:chOff x="3198" y="3671"/>
              <a:chExt cx="90" cy="77"/>
            </a:xfrm>
          </p:grpSpPr>
          <p:sp>
            <p:nvSpPr>
              <p:cNvPr id="10257" name="Line 19"/>
              <p:cNvSpPr/>
              <p:nvPr/>
            </p:nvSpPr>
            <p:spPr>
              <a:xfrm>
                <a:off x="3198" y="3671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58" name="Line 20"/>
              <p:cNvSpPr/>
              <p:nvPr/>
            </p:nvSpPr>
            <p:spPr>
              <a:xfrm>
                <a:off x="3198" y="3707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59" name="Line 21"/>
              <p:cNvSpPr/>
              <p:nvPr/>
            </p:nvSpPr>
            <p:spPr>
              <a:xfrm>
                <a:off x="3198" y="3748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53" name="Group 23"/>
            <p:cNvGrpSpPr/>
            <p:nvPr/>
          </p:nvGrpSpPr>
          <p:grpSpPr>
            <a:xfrm>
              <a:off x="1927" y="2468"/>
              <a:ext cx="90" cy="77"/>
              <a:chOff x="3198" y="3671"/>
              <a:chExt cx="90" cy="77"/>
            </a:xfrm>
          </p:grpSpPr>
          <p:sp>
            <p:nvSpPr>
              <p:cNvPr id="10254" name="Line 24"/>
              <p:cNvSpPr/>
              <p:nvPr/>
            </p:nvSpPr>
            <p:spPr>
              <a:xfrm>
                <a:off x="3198" y="3671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55" name="Line 25"/>
              <p:cNvSpPr/>
              <p:nvPr/>
            </p:nvSpPr>
            <p:spPr>
              <a:xfrm>
                <a:off x="3198" y="3707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256" name="Line 26"/>
              <p:cNvSpPr/>
              <p:nvPr/>
            </p:nvSpPr>
            <p:spPr>
              <a:xfrm>
                <a:off x="3198" y="3748"/>
                <a:ext cx="9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0245" name="Text Box 29"/>
          <p:cNvSpPr txBox="1"/>
          <p:nvPr/>
        </p:nvSpPr>
        <p:spPr>
          <a:xfrm>
            <a:off x="4787900" y="1700213"/>
            <a:ext cx="4140200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/>
            <a:r>
              <a:rPr lang="es-ES" altLang="x-none" dirty="0">
                <a:latin typeface="Lucida Sans Unicode" panose="020B0602030504020204" pitchFamily="34" charset="0"/>
              </a:rPr>
              <a:t>Las dos cadenas son </a:t>
            </a:r>
            <a:r>
              <a:rPr lang="es-ES" altLang="x-none" b="1" u="sng" dirty="0">
                <a:latin typeface="Lucida Sans Unicode" panose="020B0602030504020204" pitchFamily="34" charset="0"/>
              </a:rPr>
              <a:t>____________</a:t>
            </a:r>
            <a:r>
              <a:rPr lang="es-ES" altLang="x-none" dirty="0">
                <a:latin typeface="Lucida Sans Unicode" panose="020B0602030504020204" pitchFamily="34" charset="0"/>
              </a:rPr>
              <a:t>, es decir, la orientación 5' a 3' va en sentidos contrarios.</a:t>
            </a:r>
            <a:endParaRPr dirty="0">
              <a:latin typeface="Lucida Sans Unicode" panose="020B0602030504020204" pitchFamily="34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7235825" y="1622425"/>
            <a:ext cx="172878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x-none" b="1" dirty="0">
                <a:solidFill>
                  <a:srgbClr val="FF3300"/>
                </a:solidFill>
                <a:latin typeface="Lucida Sans Unicode" panose="020B0602030504020204" pitchFamily="34" charset="0"/>
              </a:rPr>
              <a:t>antiparalelas</a:t>
            </a:r>
            <a:endParaRPr b="1" dirty="0">
              <a:solidFill>
                <a:srgbClr val="FF3300"/>
              </a:solidFill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Microsoft Office PowerPoint</Application>
  <PresentationFormat>Presentación en pantalla (4:3)</PresentationFormat>
  <Paragraphs>225</Paragraphs>
  <Slides>31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Arial</vt:lpstr>
      <vt:lpstr>Lucida Sans</vt:lpstr>
      <vt:lpstr>Lucida Sans Unicode</vt:lpstr>
      <vt:lpstr>Times New Roman</vt:lpstr>
      <vt:lpstr>Diseño predeterminado</vt:lpstr>
      <vt:lpstr>MSPhotoEd.3</vt:lpstr>
      <vt:lpstr>¿Dónde se encuentra la información genética 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Importancia del proceso de replicación</vt:lpstr>
      <vt:lpstr>Presentación de PowerPoint</vt:lpstr>
      <vt:lpstr>Presentación de PowerPoint</vt:lpstr>
      <vt:lpstr>Presentación de PowerPoint</vt:lpstr>
      <vt:lpstr>Presentación de PowerPoint</vt:lpstr>
      <vt:lpstr> Replicación del ADN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CEPECH</dc:creator>
  <cp:lastModifiedBy>HECTOR ROJAS</cp:lastModifiedBy>
  <cp:revision>38</cp:revision>
  <dcterms:created xsi:type="dcterms:W3CDTF">2006-07-12T21:41:00Z</dcterms:created>
  <dcterms:modified xsi:type="dcterms:W3CDTF">2020-03-31T13:59:50Z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3082-10.2.0.7635</vt:lpwstr>
  </property>
</Properties>
</file>