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22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8" r:id="rId6"/>
    <p:sldId id="286" r:id="rId7"/>
    <p:sldId id="282" r:id="rId8"/>
    <p:sldId id="269" r:id="rId9"/>
    <p:sldId id="281" r:id="rId10"/>
    <p:sldId id="273" r:id="rId11"/>
    <p:sldId id="270" r:id="rId12"/>
    <p:sldId id="272" r:id="rId13"/>
    <p:sldId id="288" r:id="rId14"/>
    <p:sldId id="271" r:id="rId15"/>
    <p:sldId id="277" r:id="rId16"/>
    <p:sldId id="279" r:id="rId17"/>
    <p:sldId id="280" r:id="rId18"/>
    <p:sldId id="266" r:id="rId19"/>
    <p:sldId id="289" r:id="rId20"/>
    <p:sldId id="290" r:id="rId21"/>
    <p:sldId id="283" r:id="rId22"/>
    <p:sldId id="284" r:id="rId23"/>
    <p:sldId id="291" r:id="rId24"/>
    <p:sldId id="263" r:id="rId25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7D7D"/>
    <a:srgbClr val="DFDA00"/>
    <a:srgbClr val="F5515D"/>
    <a:srgbClr val="00FFCC"/>
    <a:srgbClr val="BAD12F"/>
    <a:srgbClr val="89F62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3091" autoAdjust="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08A26C1-0309-469A-BFC1-92CF01B89A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C419CDD-F27F-41F7-A67A-DB1D179D4D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BE568-D303-4FAC-9183-A8A5FC16862F}" type="datetimeFigureOut">
              <a:rPr lang="es-ES" smtClean="0"/>
              <a:t>17/05/2020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3F6997-2346-4749-8D5D-5E73FBB4EB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B74BC5-58FA-4006-953C-B361B7D7EA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8E2DA-5115-458A-8770-3E2E13AA055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7858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33999-B121-4A57-84E6-D4D3D682B338}" type="datetimeFigureOut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CFEF-7532-4742-8AE4-AD8F1DB91E4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6625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344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519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9842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453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rtlCol="0" anchor="b">
            <a:normAutofit/>
          </a:bodyPr>
          <a:lstStyle>
            <a:lvl1pPr algn="l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32201"/>
            <a:ext cx="9448800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 rtlCol="0"/>
          <a:lstStyle/>
          <a:p>
            <a:pPr rtl="0"/>
            <a:fld id="{CE150E63-AA5C-4029-8AFD-739D3ED1B16D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6751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516715"/>
            <a:ext cx="10820400" cy="701969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0CE4C6-AF12-4B75-9B09-A6369DF3EBF5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222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9133"/>
            <a:ext cx="10130516" cy="99906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69286BD3-FAB2-42CC-83A7-F2055CA28231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187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24467" y="753533"/>
            <a:ext cx="10151533" cy="2604495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del título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303865" y="3365556"/>
            <a:ext cx="9592736" cy="4444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959862"/>
            <a:ext cx="10151533" cy="679871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E0CFD942-0C29-4841-A369-7AC3ACBAA115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Cuadro de texto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Cuadro de texto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366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8315"/>
            <a:ext cx="10144654" cy="99988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5B53403B-A83F-4F7C-B81B-52D96F2F2D5A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66832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5800" y="2202080"/>
            <a:ext cx="3456432" cy="617320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685799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368800" y="2201333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4366858" y="2904067"/>
            <a:ext cx="3456432" cy="331461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8051800" y="2192866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8051801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E8905F-8219-42EC-858C-8B7A9BCD2331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2752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8618" y="4191000"/>
            <a:ext cx="3451582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688618" y="4873764"/>
            <a:ext cx="3451582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374263" y="4191000"/>
            <a:ext cx="3448935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4374264" y="4873763"/>
            <a:ext cx="344893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8049731" y="4191000"/>
            <a:ext cx="3456469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8049731" y="4873761"/>
            <a:ext cx="345244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A337F5-EA54-492B-BCF8-BA412781892C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3425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2194559"/>
            <a:ext cx="10820400" cy="4024125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5AF301-8E3A-4C7C-8F39-137B7E2BA829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3108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024466" y="745067"/>
            <a:ext cx="8204201" cy="3903133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2580712E-2E1F-4DE6-9DF5-96684E025AD4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3866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es-ES" noProof="0"/>
              <a:t>Los testimonios van aquí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y puesto:</a:t>
            </a:r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es-ES" noProof="0"/>
              <a:t>Los testimonios van aquí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y puesto: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es-ES" noProof="0"/>
              <a:t>Los testimonios van aquí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y puesto:</a:t>
            </a:r>
          </a:p>
        </p:txBody>
      </p:sp>
    </p:spTree>
    <p:extLst>
      <p:ext uri="{BB962C8B-B14F-4D97-AF65-F5344CB8AC3E}">
        <p14:creationId xmlns:p14="http://schemas.microsoft.com/office/powerpoint/2010/main" val="41137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B63502-55E2-483A-B925-B76D2362EF77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4009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024467" y="3641725"/>
            <a:ext cx="10490200" cy="955675"/>
          </a:xfrm>
        </p:spPr>
        <p:txBody>
          <a:bodyPr rtlCol="0"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BB53D347-9752-40D2-A01A-54CDEE82EFED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4573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685800" y="2194559"/>
            <a:ext cx="5334000" cy="40241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2194559"/>
            <a:ext cx="5334000" cy="40241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52F424-71C5-46D6-BF22-9D8828EB9DAE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3326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914409" y="2183802"/>
            <a:ext cx="5079991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85800" y="3132666"/>
            <a:ext cx="5311775" cy="308601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183802"/>
            <a:ext cx="5105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3132666"/>
            <a:ext cx="5334000" cy="308601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35E9E-2FD8-489A-985A-E5E9905A1025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7810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39A859-2C96-446F-BF35-E1A916FDC7F7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55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0B3690-BBA5-4984-BF25-F14AEFFABB51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21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995582" y="746759"/>
            <a:ext cx="6510618" cy="5471925"/>
          </a:xfrm>
        </p:spPr>
        <p:txBody>
          <a:bodyPr rtlCol="0" anchor="ctr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411480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C6960A-B7E1-40A8-8ABC-9D37BA0B71B1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3115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687324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369352-B30E-4B27-BD6D-2A167EC7583D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8390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0DF384F-5A97-4E92-8348-2DC2199C59FF}" type="datetime1">
              <a:rPr lang="es-ES" noProof="0" smtClean="0"/>
              <a:t>17/05/2020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572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8" name="Imagen 7" descr="Flor">
            <a:extLst>
              <a:ext uri="{FF2B5EF4-FFF2-40B4-BE49-F238E27FC236}">
                <a16:creationId xmlns:a16="http://schemas.microsoft.com/office/drawing/2014/main" id="{3F803F0C-D1ED-48FB-B5CD-1F2FC0FF7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" r="157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23FF3D86-2916-4F9F-9752-304810CF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B048875-14D1-4CC7-8AC3-7ABC73AAA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967" y="1818392"/>
            <a:ext cx="9448800" cy="1825096"/>
          </a:xfrm>
          <a:prstGeom prst="parallelogram">
            <a:avLst>
              <a:gd name="adj" fmla="val 99234"/>
            </a:avLst>
          </a:prstGeom>
        </p:spPr>
        <p:txBody>
          <a:bodyPr lIns="0" rIns="180000" rtlCol="0">
            <a:normAutofit fontScale="90000"/>
          </a:bodyPr>
          <a:lstStyle/>
          <a:p>
            <a:pPr algn="ctr" rtl="0"/>
            <a:r>
              <a:rPr lang="es-ES" sz="7200" dirty="0">
                <a:ln>
                  <a:solidFill>
                    <a:schemeClr val="accent5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Infografías</a:t>
            </a:r>
            <a:br>
              <a:rPr lang="es-ES" sz="7200" dirty="0">
                <a:ln>
                  <a:solidFill>
                    <a:schemeClr val="accent5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es-ES" sz="1600" dirty="0">
                <a:ln>
                  <a:solidFill>
                    <a:schemeClr val="accent5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colegio nuestra señora de Pompeya</a:t>
            </a:r>
            <a:endParaRPr lang="es-ES" sz="1600" b="1" dirty="0">
              <a:ln>
                <a:solidFill>
                  <a:schemeClr val="accent5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3760" y="4736921"/>
            <a:ext cx="7971692" cy="685800"/>
          </a:xfrm>
          <a:prstGeom prst="rect">
            <a:avLst/>
          </a:prstGeom>
        </p:spPr>
        <p:txBody>
          <a:bodyPr lIns="0" rIns="0" rtlCol="0">
            <a:noAutofit/>
          </a:bodyPr>
          <a:lstStyle/>
          <a:p>
            <a:pPr marL="1544638" rtl="0"/>
            <a:r>
              <a:rPr lang="es-ES" sz="2200" noProof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7D7D7D"/>
                </a:solidFill>
                <a:latin typeface="samantha" panose="02000505000000020002" pitchFamily="2" charset="0"/>
              </a:rPr>
              <a:t>Electivo lectura y escritura especializada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 txBox="1">
            <a:spLocks/>
          </p:cNvSpPr>
          <p:nvPr/>
        </p:nvSpPr>
        <p:spPr>
          <a:xfrm>
            <a:off x="3661762" y="3910477"/>
            <a:ext cx="3821723" cy="4640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44638" algn="r"/>
            <a:r>
              <a:rPr lang="es-ES" sz="1600" noProof="1">
                <a:ln>
                  <a:solidFill>
                    <a:schemeClr val="tx1"/>
                  </a:solidFill>
                </a:ln>
                <a:latin typeface="samantha" panose="02000505000000020002" pitchFamily="2" charset="0"/>
              </a:rPr>
              <a:t>Maria de los Angeles G.</a:t>
            </a:r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/>
          <p:nvPr/>
        </p:nvPicPr>
        <p:blipFill>
          <a:blip r:embed="rId2" cstate="print"/>
          <a:srcRect t="5807"/>
          <a:stretch>
            <a:fillRect/>
          </a:stretch>
        </p:blipFill>
        <p:spPr bwMode="auto">
          <a:xfrm>
            <a:off x="5557839" y="0"/>
            <a:ext cx="6634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esultado de imagen de infografias de produc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3848"/>
          <a:stretch/>
        </p:blipFill>
        <p:spPr bwMode="auto">
          <a:xfrm>
            <a:off x="0" y="764373"/>
            <a:ext cx="5534677" cy="48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8202" name="Picture 10" descr="Resultado de imagen de infografias de servic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de infografias inst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48" y="0"/>
            <a:ext cx="4161903" cy="689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 txBox="1">
            <a:spLocks/>
          </p:cNvSpPr>
          <p:nvPr/>
        </p:nvSpPr>
        <p:spPr>
          <a:xfrm rot="5400000">
            <a:off x="2636026" y="1121775"/>
            <a:ext cx="1431404" cy="3145076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s-CL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 SemiBold" panose="020B0502040204020203" pitchFamily="34" charset="0"/>
              </a:rPr>
              <a:t>Infografías didácticas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41315" y="3423990"/>
            <a:ext cx="6033246" cy="279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2400" cap="none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82256" y="3579501"/>
            <a:ext cx="4351363" cy="279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cap="none" dirty="0">
                <a:latin typeface="Bahnschrift Light SemiCondensed" panose="020B0502040204020203" pitchFamily="34" charset="0"/>
              </a:rPr>
              <a:t>Son las destinadas a explicar conceptos o procesos sobre un determinado tema. Son útiles para ayudar a entender algunos temas que no siempre están claros.</a:t>
            </a:r>
            <a:endParaRPr lang="es-CL" sz="2400" cap="none" dirty="0">
              <a:latin typeface="Bahnschrift Light SemiCondensed" panose="020B0502040204020203" pitchFamily="34" charset="0"/>
            </a:endParaRPr>
          </a:p>
        </p:txBody>
      </p:sp>
      <p:pic>
        <p:nvPicPr>
          <p:cNvPr id="7" name="Picture 8" descr="https://agua.org.mx/wp-content/uploads/2019/06/60358230_2221600877925810_867242346330403635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47" y="-23995"/>
            <a:ext cx="5472953" cy="68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7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de infografias del acceso al a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81" y="0"/>
            <a:ext cx="4150418" cy="403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n de infografias del acceso al ag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173194" cy="40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n de infografias del acceso al ag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417" y="3071437"/>
            <a:ext cx="3891165" cy="37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4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2" descr="Resultado de imagen de infograf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6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everywomaneverychild-lac.org/wp-content/uploads/2018/12/Infograf%C3%ADa-Espa%C3%B1ol-Desigualdad-Social-EWEC-LAC-768x76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2941" r="2495" b="3125"/>
          <a:stretch/>
        </p:blipFill>
        <p:spPr bwMode="auto">
          <a:xfrm>
            <a:off x="5136776" y="0"/>
            <a:ext cx="7055223" cy="68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712" t="16585" r="23493" b="7496"/>
          <a:stretch/>
        </p:blipFill>
        <p:spPr>
          <a:xfrm>
            <a:off x="1745876" y="216218"/>
            <a:ext cx="8700247" cy="64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1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9762" y="642999"/>
            <a:ext cx="8610600" cy="1293028"/>
          </a:xfrm>
        </p:spPr>
        <p:txBody>
          <a:bodyPr/>
          <a:lstStyle/>
          <a:p>
            <a:pPr fontAlgn="base"/>
            <a:r>
              <a:rPr lang="es-CL" b="1" dirty="0"/>
              <a:t>¿Por qué utilizar infografías?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05" y="1531901"/>
            <a:ext cx="8643938" cy="53395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878">
            <a:off x="6602091" y="2346775"/>
            <a:ext cx="2393265" cy="2049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822">
            <a:off x="8983170" y="3100587"/>
            <a:ext cx="2349783" cy="20101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363" flipH="1">
            <a:off x="3929654" y="2297450"/>
            <a:ext cx="2309128" cy="19753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134" flipH="1">
            <a:off x="1307750" y="2722079"/>
            <a:ext cx="2157281" cy="18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7" y="2551747"/>
            <a:ext cx="10820400" cy="4024125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50000"/>
              </a:lnSpc>
            </a:pPr>
            <a:r>
              <a:rPr lang="es-ES" sz="2800" dirty="0">
                <a:latin typeface="Bahnschrift SemiBold SemiConden" panose="020B0502040204020203" pitchFamily="34" charset="0"/>
              </a:rPr>
              <a:t>Ofrecer un rápido resumen sobre un tema</a:t>
            </a:r>
          </a:p>
          <a:p>
            <a:pPr fontAlgn="base">
              <a:lnSpc>
                <a:spcPct val="150000"/>
              </a:lnSpc>
            </a:pPr>
            <a:r>
              <a:rPr lang="es-ES" sz="2800" dirty="0">
                <a:latin typeface="Bahnschrift SemiBold SemiConden" panose="020B0502040204020203" pitchFamily="34" charset="0"/>
              </a:rPr>
              <a:t>Explicar un </a:t>
            </a:r>
            <a:r>
              <a:rPr lang="es-ES" sz="2800">
                <a:latin typeface="Bahnschrift SemiBold SemiConden" panose="020B0502040204020203" pitchFamily="34" charset="0"/>
              </a:rPr>
              <a:t>proceso complejo</a:t>
            </a:r>
            <a:endParaRPr lang="es-ES" sz="2800" dirty="0">
              <a:latin typeface="Bahnschrift SemiBold SemiConden" panose="020B0502040204020203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s-ES" sz="2800" dirty="0">
                <a:latin typeface="Bahnschrift SemiBold SemiConden" panose="020B0502040204020203" pitchFamily="34" charset="0"/>
              </a:rPr>
              <a:t>Presentar los resultados de una investigación o los datos de una encuesta</a:t>
            </a:r>
          </a:p>
          <a:p>
            <a:pPr fontAlgn="base">
              <a:lnSpc>
                <a:spcPct val="150000"/>
              </a:lnSpc>
            </a:pPr>
            <a:r>
              <a:rPr lang="es-ES" sz="2800" dirty="0">
                <a:latin typeface="Bahnschrift SemiBold SemiConden" panose="020B0502040204020203" pitchFamily="34" charset="0"/>
              </a:rPr>
              <a:t>Resumir una publicación larga o un informe</a:t>
            </a:r>
          </a:p>
          <a:p>
            <a:pPr fontAlgn="base">
              <a:lnSpc>
                <a:spcPct val="150000"/>
              </a:lnSpc>
            </a:pPr>
            <a:r>
              <a:rPr lang="es-ES" sz="2800" dirty="0">
                <a:latin typeface="Bahnschrift SemiBold SemiConden" panose="020B0502040204020203" pitchFamily="34" charset="0"/>
              </a:rPr>
              <a:t>Comparar diferentes opciones</a:t>
            </a:r>
          </a:p>
          <a:p>
            <a:pPr fontAlgn="base">
              <a:lnSpc>
                <a:spcPct val="150000"/>
              </a:lnSpc>
            </a:pPr>
            <a:r>
              <a:rPr lang="es-ES" sz="2800" dirty="0">
                <a:latin typeface="Bahnschrift SemiBold SemiConden" panose="020B0502040204020203" pitchFamily="34" charset="0"/>
              </a:rPr>
              <a:t>Crear conciencia acerca de una causa o problema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0520" y="737956"/>
            <a:ext cx="8610600" cy="1293028"/>
          </a:xfrm>
        </p:spPr>
        <p:txBody>
          <a:bodyPr/>
          <a:lstStyle/>
          <a:p>
            <a:pPr fontAlgn="base"/>
            <a:r>
              <a:rPr lang="es-CL" b="1" dirty="0"/>
              <a:t>¿Por qué utilizar infografías?</a:t>
            </a:r>
          </a:p>
        </p:txBody>
      </p:sp>
    </p:spTree>
    <p:extLst>
      <p:ext uri="{BB962C8B-B14F-4D97-AF65-F5344CB8AC3E}">
        <p14:creationId xmlns:p14="http://schemas.microsoft.com/office/powerpoint/2010/main" val="381042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700" y="300449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s-ES" sz="4800" dirty="0">
                <a:ln>
                  <a:solidFill>
                    <a:schemeClr val="accent2"/>
                  </a:solidFill>
                </a:ln>
                <a:latin typeface="Bahnschrift SemiBold SemiConden" panose="020B0502040204020203" pitchFamily="34" charset="0"/>
              </a:rPr>
              <a:t>4 PASOS PARA CREAR</a:t>
            </a:r>
            <a:endParaRPr lang="es-CL" sz="4800" dirty="0">
              <a:ln>
                <a:solidFill>
                  <a:schemeClr val="accent2"/>
                </a:solidFill>
              </a:ln>
              <a:latin typeface="Bahnschrift SemiBold SemiConden" panose="020B0502040204020203" pitchFamily="34" charset="0"/>
            </a:endParaRPr>
          </a:p>
        </p:txBody>
      </p:sp>
      <p:pic>
        <p:nvPicPr>
          <p:cNvPr id="4" name="Picture 2" descr="https://www.hashtag.pe/wp-content/uploads/2015/02/Pasos-para-crear-una-correcta-infograf%C3%AD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6"/>
          <a:stretch/>
        </p:blipFill>
        <p:spPr bwMode="auto">
          <a:xfrm>
            <a:off x="0" y="3468914"/>
            <a:ext cx="121920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hashtag.pe/wp-content/uploads/2015/02/Pasos-para-crear-una-correcta-infograf%C3%AD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17779" r="7293" b="58333"/>
          <a:stretch/>
        </p:blipFill>
        <p:spPr bwMode="auto">
          <a:xfrm>
            <a:off x="946150" y="1322080"/>
            <a:ext cx="102997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0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EC97E-A437-4843-81CB-2F215D3E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20" y="485961"/>
            <a:ext cx="8610600" cy="1293028"/>
          </a:xfrm>
        </p:spPr>
        <p:txBody>
          <a:bodyPr rtlCol="0"/>
          <a:lstStyle/>
          <a:p>
            <a:pPr rtl="0"/>
            <a:r>
              <a:rPr lang="es-ES" dirty="0">
                <a:latin typeface="Bahnschrift SemiBold SemiConden" panose="020B0502040204020203" pitchFamily="34" charset="0"/>
              </a:rPr>
              <a:t>Aspectos a considerar</a:t>
            </a:r>
          </a:p>
        </p:txBody>
      </p:sp>
      <p:sp>
        <p:nvSpPr>
          <p:cNvPr id="44" name="Marcador de texto 26" title="Sombra testimonial">
            <a:extLst>
              <a:ext uri="{FF2B5EF4-FFF2-40B4-BE49-F238E27FC236}">
                <a16:creationId xmlns:a16="http://schemas.microsoft.com/office/drawing/2014/main" id="{63CF5A3D-E6FE-4E24-987B-114B6983A76B}"/>
              </a:ext>
            </a:extLst>
          </p:cNvPr>
          <p:cNvSpPr txBox="1">
            <a:spLocks/>
          </p:cNvSpPr>
          <p:nvPr/>
        </p:nvSpPr>
        <p:spPr>
          <a:xfrm>
            <a:off x="431800" y="1836744"/>
            <a:ext cx="3821055" cy="2580550"/>
          </a:xfrm>
          <a:custGeom>
            <a:avLst/>
            <a:gdLst>
              <a:gd name="connsiteX0" fmla="*/ 0 w 3541655"/>
              <a:gd name="connsiteY0" fmla="*/ 0 h 2224950"/>
              <a:gd name="connsiteX1" fmla="*/ 3541655 w 3541655"/>
              <a:gd name="connsiteY1" fmla="*/ 0 h 2224950"/>
              <a:gd name="connsiteX2" fmla="*/ 3541655 w 3541655"/>
              <a:gd name="connsiteY2" fmla="*/ 2224950 h 2224950"/>
              <a:gd name="connsiteX3" fmla="*/ 0 w 3541655"/>
              <a:gd name="connsiteY3" fmla="*/ 2224950 h 2224950"/>
              <a:gd name="connsiteX4" fmla="*/ 0 w 3541655"/>
              <a:gd name="connsiteY4" fmla="*/ 0 h 2224950"/>
              <a:gd name="connsiteX0" fmla="*/ 0 w 3821055"/>
              <a:gd name="connsiteY0" fmla="*/ 0 h 2580550"/>
              <a:gd name="connsiteX1" fmla="*/ 3541655 w 3821055"/>
              <a:gd name="connsiteY1" fmla="*/ 0 h 2580550"/>
              <a:gd name="connsiteX2" fmla="*/ 3821055 w 3821055"/>
              <a:gd name="connsiteY2" fmla="*/ 2580550 h 2580550"/>
              <a:gd name="connsiteX3" fmla="*/ 0 w 3821055"/>
              <a:gd name="connsiteY3" fmla="*/ 2224950 h 2580550"/>
              <a:gd name="connsiteX4" fmla="*/ 0 w 3821055"/>
              <a:gd name="connsiteY4" fmla="*/ 0 h 25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55" h="2580550">
                <a:moveTo>
                  <a:pt x="0" y="0"/>
                </a:moveTo>
                <a:lnTo>
                  <a:pt x="3541655" y="0"/>
                </a:lnTo>
                <a:lnTo>
                  <a:pt x="3821055" y="2580550"/>
                </a:lnTo>
                <a:lnTo>
                  <a:pt x="0" y="22249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3600000" scaled="0"/>
          </a:gradFill>
          <a:effectLst>
            <a:softEdge rad="127000"/>
          </a:effectLst>
        </p:spPr>
        <p:txBody>
          <a:bodyPr vert="horz" lIns="180000" tIns="180000" rIns="180000" bIns="180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dirty="0"/>
          </a:p>
        </p:txBody>
      </p:sp>
      <p:sp>
        <p:nvSpPr>
          <p:cNvPr id="33" name="Triángulo isósceles 32" title="Llamada testimonial">
            <a:extLst>
              <a:ext uri="{FF2B5EF4-FFF2-40B4-BE49-F238E27FC236}">
                <a16:creationId xmlns:a16="http://schemas.microsoft.com/office/drawing/2014/main" id="{2651CFC8-4C75-4552-B304-9F0895B0DDAD}"/>
              </a:ext>
            </a:extLst>
          </p:cNvPr>
          <p:cNvSpPr/>
          <p:nvPr/>
        </p:nvSpPr>
        <p:spPr>
          <a:xfrm rot="8031906" flipH="1">
            <a:off x="2248045" y="3292423"/>
            <a:ext cx="1199086" cy="1638300"/>
          </a:xfrm>
          <a:prstGeom prst="triangle">
            <a:avLst/>
          </a:prstGeom>
          <a:solidFill>
            <a:srgbClr val="F5515D"/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es-ES" i="0" dirty="0">
              <a:solidFill>
                <a:schemeClr val="tx2"/>
              </a:solidFill>
            </a:endParaRPr>
          </a:p>
        </p:txBody>
      </p:sp>
      <p:sp>
        <p:nvSpPr>
          <p:cNvPr id="5" name="Marcador de texto 4" title="Texto testimonial">
            <a:extLst>
              <a:ext uri="{FF2B5EF4-FFF2-40B4-BE49-F238E27FC236}">
                <a16:creationId xmlns:a16="http://schemas.microsoft.com/office/drawing/2014/main" id="{D3659FA1-93D3-46F2-9245-9BB2309C53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1800" y="1836744"/>
            <a:ext cx="3541655" cy="2224950"/>
          </a:xfrm>
          <a:solidFill>
            <a:srgbClr val="F5515D"/>
          </a:solidFill>
        </p:spPr>
        <p:txBody>
          <a:bodyPr rtlCol="0">
            <a:normAutofit/>
          </a:bodyPr>
          <a:lstStyle/>
          <a:p>
            <a:r>
              <a:rPr lang="es-CL" sz="2400" dirty="0">
                <a:latin typeface="Bahnschrift Condensed" panose="020B0502040204020203" pitchFamily="34" charset="0"/>
              </a:rPr>
              <a:t>La infografía es un recurso visual que permite resumir información de una forma llamativa.</a:t>
            </a:r>
          </a:p>
        </p:txBody>
      </p:sp>
      <p:grpSp>
        <p:nvGrpSpPr>
          <p:cNvPr id="47" name="Grupo 46" title="Comillas">
            <a:extLst>
              <a:ext uri="{FF2B5EF4-FFF2-40B4-BE49-F238E27FC236}">
                <a16:creationId xmlns:a16="http://schemas.microsoft.com/office/drawing/2014/main" id="{8A4B623C-7D54-49B8-88C2-371525C054A9}"/>
              </a:ext>
            </a:extLst>
          </p:cNvPr>
          <p:cNvGrpSpPr/>
          <p:nvPr/>
        </p:nvGrpSpPr>
        <p:grpSpPr>
          <a:xfrm>
            <a:off x="582750" y="1942266"/>
            <a:ext cx="3358880" cy="432000"/>
            <a:chOff x="582750" y="1942266"/>
            <a:chExt cx="3358880" cy="432000"/>
          </a:xfrm>
        </p:grpSpPr>
        <p:sp>
          <p:nvSpPr>
            <p:cNvPr id="13" name="Título 1" title="Comilla">
              <a:extLst>
                <a:ext uri="{FF2B5EF4-FFF2-40B4-BE49-F238E27FC236}">
                  <a16:creationId xmlns:a16="http://schemas.microsoft.com/office/drawing/2014/main" id="{38226AF8-9F0B-4E81-AA01-3212E6D9C3F9}"/>
                </a:ext>
              </a:extLst>
            </p:cNvPr>
            <p:cNvSpPr txBox="1">
              <a:spLocks/>
            </p:cNvSpPr>
            <p:nvPr/>
          </p:nvSpPr>
          <p:spPr>
            <a:xfrm>
              <a:off x="58275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s-ES" sz="5400" dirty="0">
                  <a:solidFill>
                    <a:schemeClr val="accent1"/>
                  </a:solidFill>
                </a:rPr>
                <a:t>“</a:t>
              </a:r>
            </a:p>
          </p:txBody>
        </p:sp>
        <p:sp>
          <p:nvSpPr>
            <p:cNvPr id="14" name="Título 1" title="Comilla">
              <a:extLst>
                <a:ext uri="{FF2B5EF4-FFF2-40B4-BE49-F238E27FC236}">
                  <a16:creationId xmlns:a16="http://schemas.microsoft.com/office/drawing/2014/main" id="{F140743B-0061-458D-A004-A08E6D191697}"/>
                </a:ext>
              </a:extLst>
            </p:cNvPr>
            <p:cNvSpPr txBox="1">
              <a:spLocks/>
            </p:cNvSpPr>
            <p:nvPr/>
          </p:nvSpPr>
          <p:spPr>
            <a:xfrm>
              <a:off x="345821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s-ES" sz="5400" dirty="0">
                  <a:solidFill>
                    <a:schemeClr val="accent1"/>
                  </a:solidFill>
                </a:rPr>
                <a:t>”</a:t>
              </a:r>
            </a:p>
          </p:txBody>
        </p:sp>
      </p:grpSp>
      <p:sp>
        <p:nvSpPr>
          <p:cNvPr id="38" name="Marcador de texto 26" title="Sombra testimonial">
            <a:extLst>
              <a:ext uri="{FF2B5EF4-FFF2-40B4-BE49-F238E27FC236}">
                <a16:creationId xmlns:a16="http://schemas.microsoft.com/office/drawing/2014/main" id="{D26DBB43-1FE8-4F1C-AC2D-18197EAE4A86}"/>
              </a:ext>
            </a:extLst>
          </p:cNvPr>
          <p:cNvSpPr txBox="1">
            <a:spLocks/>
          </p:cNvSpPr>
          <p:nvPr/>
        </p:nvSpPr>
        <p:spPr>
          <a:xfrm>
            <a:off x="4325172" y="3591659"/>
            <a:ext cx="3821055" cy="2580550"/>
          </a:xfrm>
          <a:custGeom>
            <a:avLst/>
            <a:gdLst>
              <a:gd name="connsiteX0" fmla="*/ 0 w 3541655"/>
              <a:gd name="connsiteY0" fmla="*/ 0 h 2224950"/>
              <a:gd name="connsiteX1" fmla="*/ 3541655 w 3541655"/>
              <a:gd name="connsiteY1" fmla="*/ 0 h 2224950"/>
              <a:gd name="connsiteX2" fmla="*/ 3541655 w 3541655"/>
              <a:gd name="connsiteY2" fmla="*/ 2224950 h 2224950"/>
              <a:gd name="connsiteX3" fmla="*/ 0 w 3541655"/>
              <a:gd name="connsiteY3" fmla="*/ 2224950 h 2224950"/>
              <a:gd name="connsiteX4" fmla="*/ 0 w 3541655"/>
              <a:gd name="connsiteY4" fmla="*/ 0 h 2224950"/>
              <a:gd name="connsiteX0" fmla="*/ 0 w 3821055"/>
              <a:gd name="connsiteY0" fmla="*/ 0 h 2580550"/>
              <a:gd name="connsiteX1" fmla="*/ 3541655 w 3821055"/>
              <a:gd name="connsiteY1" fmla="*/ 0 h 2580550"/>
              <a:gd name="connsiteX2" fmla="*/ 3821055 w 3821055"/>
              <a:gd name="connsiteY2" fmla="*/ 2580550 h 2580550"/>
              <a:gd name="connsiteX3" fmla="*/ 0 w 3821055"/>
              <a:gd name="connsiteY3" fmla="*/ 2224950 h 2580550"/>
              <a:gd name="connsiteX4" fmla="*/ 0 w 3821055"/>
              <a:gd name="connsiteY4" fmla="*/ 0 h 25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55" h="2580550">
                <a:moveTo>
                  <a:pt x="0" y="0"/>
                </a:moveTo>
                <a:lnTo>
                  <a:pt x="3541655" y="0"/>
                </a:lnTo>
                <a:lnTo>
                  <a:pt x="3821055" y="2580550"/>
                </a:lnTo>
                <a:lnTo>
                  <a:pt x="0" y="22249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3600000" scaled="0"/>
          </a:gradFill>
          <a:effectLst>
            <a:softEdge rad="127000"/>
          </a:effectLst>
        </p:spPr>
        <p:txBody>
          <a:bodyPr vert="horz" lIns="180000" tIns="180000" rIns="180000" bIns="180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dirty="0"/>
          </a:p>
        </p:txBody>
      </p:sp>
      <p:sp>
        <p:nvSpPr>
          <p:cNvPr id="36" name="Triángulo isósceles 35" title="Llamada testimonial">
            <a:extLst>
              <a:ext uri="{FF2B5EF4-FFF2-40B4-BE49-F238E27FC236}">
                <a16:creationId xmlns:a16="http://schemas.microsoft.com/office/drawing/2014/main" id="{8C60CF3E-F7CF-4588-94B7-06B17195A378}"/>
              </a:ext>
            </a:extLst>
          </p:cNvPr>
          <p:cNvSpPr/>
          <p:nvPr/>
        </p:nvSpPr>
        <p:spPr>
          <a:xfrm rot="8031906" flipV="1">
            <a:off x="4619069" y="2772509"/>
            <a:ext cx="1199086" cy="1638300"/>
          </a:xfrm>
          <a:prstGeom prst="triangle">
            <a:avLst/>
          </a:prstGeom>
          <a:solidFill>
            <a:srgbClr val="00FFCC"/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es-ES" i="0" dirty="0">
              <a:solidFill>
                <a:schemeClr val="tx2"/>
              </a:solidFill>
            </a:endParaRPr>
          </a:p>
        </p:txBody>
      </p:sp>
      <p:sp>
        <p:nvSpPr>
          <p:cNvPr id="27" name="Marcador de texto 26" title="Texto testimonial">
            <a:extLst>
              <a:ext uri="{FF2B5EF4-FFF2-40B4-BE49-F238E27FC236}">
                <a16:creationId xmlns:a16="http://schemas.microsoft.com/office/drawing/2014/main" id="{36D1E065-62B5-4D94-BE31-531E357C79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14925" y="3591659"/>
            <a:ext cx="3541655" cy="2224950"/>
          </a:xfrm>
          <a:solidFill>
            <a:srgbClr val="00FFCC"/>
          </a:solidFill>
        </p:spPr>
        <p:txBody>
          <a:bodyPr rtlCol="0">
            <a:normAutofit fontScale="70000" lnSpcReduction="20000"/>
          </a:bodyPr>
          <a:lstStyle/>
          <a:p>
            <a:endParaRPr lang="es-CL" dirty="0"/>
          </a:p>
          <a:p>
            <a:endParaRPr lang="es-CL" dirty="0"/>
          </a:p>
          <a:p>
            <a:r>
              <a:rPr lang="es-CL" sz="3400" dirty="0">
                <a:latin typeface="Bahnschrift Condensed" panose="020B0502040204020203" pitchFamily="34" charset="0"/>
              </a:rPr>
              <a:t>Es un texto discontinuo, por lo cual no se lee de izquierda a derecha, sino desde el ángulo que el lector prefiera (cada punto).</a:t>
            </a:r>
          </a:p>
          <a:p>
            <a:pPr rtl="0"/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8" name="Grupo 47" title="Comillas">
            <a:extLst>
              <a:ext uri="{FF2B5EF4-FFF2-40B4-BE49-F238E27FC236}">
                <a16:creationId xmlns:a16="http://schemas.microsoft.com/office/drawing/2014/main" id="{50B17079-D53B-4A87-B8DC-90C7BF713900}"/>
              </a:ext>
            </a:extLst>
          </p:cNvPr>
          <p:cNvGrpSpPr/>
          <p:nvPr/>
        </p:nvGrpSpPr>
        <p:grpSpPr>
          <a:xfrm>
            <a:off x="4468052" y="3707170"/>
            <a:ext cx="3358880" cy="432000"/>
            <a:chOff x="4468052" y="3707170"/>
            <a:chExt cx="3358880" cy="432000"/>
          </a:xfrm>
        </p:grpSpPr>
        <p:sp>
          <p:nvSpPr>
            <p:cNvPr id="18" name="Título 1" title="Comilla">
              <a:extLst>
                <a:ext uri="{FF2B5EF4-FFF2-40B4-BE49-F238E27FC236}">
                  <a16:creationId xmlns:a16="http://schemas.microsoft.com/office/drawing/2014/main" id="{BC33B0C5-2D89-4449-B1AF-C794737CC261}"/>
                </a:ext>
              </a:extLst>
            </p:cNvPr>
            <p:cNvSpPr txBox="1">
              <a:spLocks/>
            </p:cNvSpPr>
            <p:nvPr/>
          </p:nvSpPr>
          <p:spPr>
            <a:xfrm>
              <a:off x="4468052" y="3707170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s-ES" sz="5400" dirty="0">
                  <a:solidFill>
                    <a:schemeClr val="accent3"/>
                  </a:solidFill>
                </a:rPr>
                <a:t>“</a:t>
              </a:r>
            </a:p>
          </p:txBody>
        </p:sp>
        <p:sp>
          <p:nvSpPr>
            <p:cNvPr id="19" name="Título 1" title="Comilla">
              <a:extLst>
                <a:ext uri="{FF2B5EF4-FFF2-40B4-BE49-F238E27FC236}">
                  <a16:creationId xmlns:a16="http://schemas.microsoft.com/office/drawing/2014/main" id="{D179C67C-63D4-4501-A7BE-E51183200C7D}"/>
                </a:ext>
              </a:extLst>
            </p:cNvPr>
            <p:cNvSpPr txBox="1">
              <a:spLocks/>
            </p:cNvSpPr>
            <p:nvPr/>
          </p:nvSpPr>
          <p:spPr>
            <a:xfrm>
              <a:off x="7343517" y="3707170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s-ES" sz="5400" dirty="0">
                  <a:solidFill>
                    <a:schemeClr val="accent3"/>
                  </a:solidFill>
                </a:rPr>
                <a:t>”</a:t>
              </a:r>
            </a:p>
          </p:txBody>
        </p:sp>
      </p:grpSp>
      <p:sp>
        <p:nvSpPr>
          <p:cNvPr id="40" name="Marcador de texto 26" title="Sombra testimonial">
            <a:extLst>
              <a:ext uri="{FF2B5EF4-FFF2-40B4-BE49-F238E27FC236}">
                <a16:creationId xmlns:a16="http://schemas.microsoft.com/office/drawing/2014/main" id="{4B367AF3-30A3-4850-8D68-8ED32F11F31D}"/>
              </a:ext>
            </a:extLst>
          </p:cNvPr>
          <p:cNvSpPr txBox="1">
            <a:spLocks/>
          </p:cNvSpPr>
          <p:nvPr/>
        </p:nvSpPr>
        <p:spPr>
          <a:xfrm>
            <a:off x="8218545" y="1836744"/>
            <a:ext cx="3821055" cy="2580550"/>
          </a:xfrm>
          <a:custGeom>
            <a:avLst/>
            <a:gdLst>
              <a:gd name="connsiteX0" fmla="*/ 0 w 3541655"/>
              <a:gd name="connsiteY0" fmla="*/ 0 h 2224950"/>
              <a:gd name="connsiteX1" fmla="*/ 3541655 w 3541655"/>
              <a:gd name="connsiteY1" fmla="*/ 0 h 2224950"/>
              <a:gd name="connsiteX2" fmla="*/ 3541655 w 3541655"/>
              <a:gd name="connsiteY2" fmla="*/ 2224950 h 2224950"/>
              <a:gd name="connsiteX3" fmla="*/ 0 w 3541655"/>
              <a:gd name="connsiteY3" fmla="*/ 2224950 h 2224950"/>
              <a:gd name="connsiteX4" fmla="*/ 0 w 3541655"/>
              <a:gd name="connsiteY4" fmla="*/ 0 h 2224950"/>
              <a:gd name="connsiteX0" fmla="*/ 0 w 3821055"/>
              <a:gd name="connsiteY0" fmla="*/ 0 h 2580550"/>
              <a:gd name="connsiteX1" fmla="*/ 3541655 w 3821055"/>
              <a:gd name="connsiteY1" fmla="*/ 0 h 2580550"/>
              <a:gd name="connsiteX2" fmla="*/ 3821055 w 3821055"/>
              <a:gd name="connsiteY2" fmla="*/ 2580550 h 2580550"/>
              <a:gd name="connsiteX3" fmla="*/ 0 w 3821055"/>
              <a:gd name="connsiteY3" fmla="*/ 2224950 h 2580550"/>
              <a:gd name="connsiteX4" fmla="*/ 0 w 3821055"/>
              <a:gd name="connsiteY4" fmla="*/ 0 h 25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55" h="2580550">
                <a:moveTo>
                  <a:pt x="0" y="0"/>
                </a:moveTo>
                <a:lnTo>
                  <a:pt x="3541655" y="0"/>
                </a:lnTo>
                <a:lnTo>
                  <a:pt x="3821055" y="2580550"/>
                </a:lnTo>
                <a:lnTo>
                  <a:pt x="0" y="22249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3600000" scaled="0"/>
          </a:gradFill>
          <a:effectLst>
            <a:softEdge rad="127000"/>
          </a:effectLst>
        </p:spPr>
        <p:txBody>
          <a:bodyPr vert="horz" lIns="180000" tIns="180000" rIns="180000" bIns="180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dirty="0"/>
          </a:p>
        </p:txBody>
      </p:sp>
      <p:sp>
        <p:nvSpPr>
          <p:cNvPr id="29" name="Marcador de texto 28" title="Texto testimonial">
            <a:extLst>
              <a:ext uri="{FF2B5EF4-FFF2-40B4-BE49-F238E27FC236}">
                <a16:creationId xmlns:a16="http://schemas.microsoft.com/office/drawing/2014/main" id="{44354466-168C-4056-96E7-4D2ABD37307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18545" y="1836744"/>
            <a:ext cx="3541655" cy="2224950"/>
          </a:xfrm>
          <a:solidFill>
            <a:srgbClr val="BAD12F"/>
          </a:solidFill>
        </p:spPr>
        <p:txBody>
          <a:bodyPr rtlCol="0">
            <a:normAutofit/>
          </a:bodyPr>
          <a:lstStyle/>
          <a:p>
            <a:r>
              <a:rPr lang="es-CL" sz="2400" dirty="0">
                <a:latin typeface="Bahnschrift Condensed" panose="020B0502040204020203" pitchFamily="34" charset="0"/>
              </a:rPr>
              <a:t>Las palabras tienen la misma importancia que los elementos visuales.</a:t>
            </a:r>
          </a:p>
        </p:txBody>
      </p:sp>
      <p:sp>
        <p:nvSpPr>
          <p:cNvPr id="34" name="Triángulo isósceles 33" title="Llamada testimonial">
            <a:extLst>
              <a:ext uri="{FF2B5EF4-FFF2-40B4-BE49-F238E27FC236}">
                <a16:creationId xmlns:a16="http://schemas.microsoft.com/office/drawing/2014/main" id="{B5E8079C-614A-4548-BFAF-AC4A1BC8C9D5}"/>
              </a:ext>
            </a:extLst>
          </p:cNvPr>
          <p:cNvSpPr/>
          <p:nvPr/>
        </p:nvSpPr>
        <p:spPr>
          <a:xfrm rot="13568094">
            <a:off x="8655090" y="3467911"/>
            <a:ext cx="1199086" cy="1638300"/>
          </a:xfrm>
          <a:prstGeom prst="triangle">
            <a:avLst/>
          </a:prstGeom>
          <a:solidFill>
            <a:srgbClr val="BAD12F"/>
          </a:solidFill>
        </p:spPr>
        <p:txBody>
          <a:bodyPr vert="horz" lIns="0" tIns="0" rIns="0" bIns="0" rtlCol="0" anchor="ctr">
            <a:noAutofit/>
          </a:bodyPr>
          <a:lstStyle/>
          <a:p>
            <a:pPr lvl="0" indent="0" algn="ctr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es-ES" i="0" dirty="0">
              <a:solidFill>
                <a:schemeClr val="tx2"/>
              </a:solidFill>
            </a:endParaRPr>
          </a:p>
        </p:txBody>
      </p:sp>
      <p:grpSp>
        <p:nvGrpSpPr>
          <p:cNvPr id="49" name="Grupo 48" title="Comillas">
            <a:extLst>
              <a:ext uri="{FF2B5EF4-FFF2-40B4-BE49-F238E27FC236}">
                <a16:creationId xmlns:a16="http://schemas.microsoft.com/office/drawing/2014/main" id="{B69163A1-AB25-42A7-A1B5-A6FD081577FF}"/>
              </a:ext>
            </a:extLst>
          </p:cNvPr>
          <p:cNvGrpSpPr/>
          <p:nvPr/>
        </p:nvGrpSpPr>
        <p:grpSpPr>
          <a:xfrm>
            <a:off x="8401320" y="1942266"/>
            <a:ext cx="3358880" cy="432000"/>
            <a:chOff x="8401320" y="1942266"/>
            <a:chExt cx="3358880" cy="432000"/>
          </a:xfrm>
        </p:grpSpPr>
        <p:sp>
          <p:nvSpPr>
            <p:cNvPr id="20" name="Título 1" title="Comilla">
              <a:extLst>
                <a:ext uri="{FF2B5EF4-FFF2-40B4-BE49-F238E27FC236}">
                  <a16:creationId xmlns:a16="http://schemas.microsoft.com/office/drawing/2014/main" id="{22A46985-DF43-4382-9C8D-D5B6ADCE09BA}"/>
                </a:ext>
              </a:extLst>
            </p:cNvPr>
            <p:cNvSpPr txBox="1">
              <a:spLocks/>
            </p:cNvSpPr>
            <p:nvPr/>
          </p:nvSpPr>
          <p:spPr>
            <a:xfrm>
              <a:off x="840132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s-ES" sz="5400" dirty="0">
                  <a:solidFill>
                    <a:schemeClr val="accent5"/>
                  </a:solidFill>
                </a:rPr>
                <a:t>“</a:t>
              </a:r>
            </a:p>
          </p:txBody>
        </p:sp>
        <p:sp>
          <p:nvSpPr>
            <p:cNvPr id="21" name="Título 1" title="Comilla">
              <a:extLst>
                <a:ext uri="{FF2B5EF4-FFF2-40B4-BE49-F238E27FC236}">
                  <a16:creationId xmlns:a16="http://schemas.microsoft.com/office/drawing/2014/main" id="{55CC7758-72AC-4816-BE7C-F4EFBAB2C2D5}"/>
                </a:ext>
              </a:extLst>
            </p:cNvPr>
            <p:cNvSpPr txBox="1">
              <a:spLocks/>
            </p:cNvSpPr>
            <p:nvPr/>
          </p:nvSpPr>
          <p:spPr>
            <a:xfrm>
              <a:off x="1127678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s-ES" sz="5400" dirty="0">
                  <a:solidFill>
                    <a:schemeClr val="accent5"/>
                  </a:solidFill>
                </a:rPr>
                <a:t>”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633E64F-4DBA-44B0-97B6-58474E70E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smtClean="0"/>
              <a:pPr rtl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155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85991" y="1059821"/>
            <a:ext cx="8610599" cy="1303867"/>
          </a:xfrm>
        </p:spPr>
        <p:txBody>
          <a:bodyPr/>
          <a:lstStyle/>
          <a:p>
            <a:r>
              <a:rPr lang="es-ES" dirty="0">
                <a:latin typeface="Bahnschrift SemiBold SemiConden" panose="020B0502040204020203" pitchFamily="34" charset="0"/>
              </a:rPr>
              <a:t>Un poco </a:t>
            </a:r>
            <a:br>
              <a:rPr lang="es-ES" dirty="0">
                <a:latin typeface="Bahnschrift SemiBold SemiConden" panose="020B0502040204020203" pitchFamily="34" charset="0"/>
              </a:rPr>
            </a:br>
            <a:r>
              <a:rPr lang="es-ES" dirty="0">
                <a:latin typeface="Bahnschrift SemiBold SemiConden" panose="020B0502040204020203" pitchFamily="34" charset="0"/>
              </a:rPr>
              <a:t>de historia</a:t>
            </a:r>
            <a:endParaRPr lang="es-CL" dirty="0">
              <a:latin typeface="Bahnschrift SemiBold SemiConden" panose="020B0502040204020203" pitchFamily="34" charset="0"/>
            </a:endParaRPr>
          </a:p>
        </p:txBody>
      </p:sp>
      <p:pic>
        <p:nvPicPr>
          <p:cNvPr id="3074" name="Picture 2" descr="blucactus El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35" y="158618"/>
            <a:ext cx="3769339" cy="376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8213165" y="3727938"/>
            <a:ext cx="3783425" cy="2862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latin typeface="Bahnschrift Light SemiCondensed" panose="020B0502040204020203" pitchFamily="34" charset="0"/>
              </a:rPr>
              <a:t>Por aquel entonces dichas estrategias. Cumplían el objetivo de describir los avances comerciales del reino de Inglaterra. Y la superficie de las colonias norteamericanas recién conquistadas por la corona británica del momento. Como resultado fue pionero en la creación de una nueva rama del </a:t>
            </a:r>
            <a:r>
              <a:rPr lang="es-ES" b="1" u="sng" dirty="0">
                <a:latin typeface="Bahnschrift Light SemiCondensed" panose="020B0502040204020203" pitchFamily="34" charset="0"/>
              </a:rPr>
              <a:t>diseño gráfico</a:t>
            </a:r>
            <a:r>
              <a:rPr lang="es-ES" b="1" dirty="0">
                <a:latin typeface="Bahnschrift Light SemiCondensed" panose="020B0502040204020203" pitchFamily="34" charset="0"/>
              </a:rPr>
              <a:t>.</a:t>
            </a:r>
            <a:endParaRPr lang="es-CL" dirty="0">
              <a:latin typeface="Bahnschrift Light SemiCondensed" panose="020B0502040204020203" pitchFamily="34" charset="0"/>
            </a:endParaRPr>
          </a:p>
          <a:p>
            <a:endParaRPr lang="es-C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699804" y="4360985"/>
            <a:ext cx="3390314" cy="20313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s-ES" dirty="0">
                <a:latin typeface="Bahnschrift Light SemiCondensed" panose="020B0502040204020203" pitchFamily="34" charset="0"/>
              </a:rPr>
              <a:t>En dichos tratados, titulados como</a:t>
            </a:r>
            <a:r>
              <a:rPr lang="es-ES" i="1" dirty="0">
                <a:latin typeface="Bahnschrift Light SemiCondensed" panose="020B0502040204020203" pitchFamily="34" charset="0"/>
              </a:rPr>
              <a:t> “Atlas comercial y político</a:t>
            </a:r>
            <a:r>
              <a:rPr lang="es-ES" dirty="0">
                <a:latin typeface="Bahnschrift Light SemiCondensed" panose="020B0502040204020203" pitchFamily="34" charset="0"/>
              </a:rPr>
              <a:t>” y “</a:t>
            </a:r>
            <a:r>
              <a:rPr lang="es-ES" i="1" dirty="0" err="1">
                <a:latin typeface="Bahnschrift Light SemiCondensed" panose="020B0502040204020203" pitchFamily="34" charset="0"/>
              </a:rPr>
              <a:t>Brevario</a:t>
            </a:r>
            <a:r>
              <a:rPr lang="es-ES" i="1" dirty="0">
                <a:latin typeface="Bahnschrift Light SemiCondensed" panose="020B0502040204020203" pitchFamily="34" charset="0"/>
              </a:rPr>
              <a:t> estadístico</a:t>
            </a:r>
            <a:r>
              <a:rPr lang="es-ES" dirty="0">
                <a:latin typeface="Bahnschrift Light SemiCondensed" panose="020B0502040204020203" pitchFamily="34" charset="0"/>
              </a:rPr>
              <a:t>”. El escritor uso al sistema de coordenadas cartesianas. Para crear lo que hoy se conoce como “</a:t>
            </a:r>
            <a:r>
              <a:rPr lang="es-ES" i="1" dirty="0">
                <a:latin typeface="Bahnschrift Light SemiCondensed" panose="020B0502040204020203" pitchFamily="34" charset="0"/>
              </a:rPr>
              <a:t>diagrama de barras” y “diagrama circular</a:t>
            </a:r>
            <a:r>
              <a:rPr lang="es-ES" dirty="0">
                <a:latin typeface="Bahnschrift Light SemiCondensed" panose="020B0502040204020203" pitchFamily="34" charset="0"/>
              </a:rPr>
              <a:t>”.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77423" y="511637"/>
            <a:ext cx="3802209" cy="3416320"/>
          </a:xfrm>
          <a:prstGeom prst="rect">
            <a:avLst/>
          </a:prstGeom>
          <a:solidFill>
            <a:srgbClr val="DFDA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latin typeface="Bahnschrift Light SemiCondensed" panose="020B0502040204020203" pitchFamily="34" charset="0"/>
              </a:rPr>
              <a:t>Se puede atribuir el surgimiento de las primeras producciones </a:t>
            </a:r>
            <a:r>
              <a:rPr lang="es-ES" dirty="0" err="1">
                <a:latin typeface="Bahnschrift Light SemiCondensed" panose="020B0502040204020203" pitchFamily="34" charset="0"/>
              </a:rPr>
              <a:t>infográficas</a:t>
            </a:r>
            <a:r>
              <a:rPr lang="es-ES" dirty="0">
                <a:latin typeface="Bahnschrift Light SemiCondensed" panose="020B0502040204020203" pitchFamily="34" charset="0"/>
              </a:rPr>
              <a:t>, a las investigaciones del científico escocés William </a:t>
            </a:r>
            <a:r>
              <a:rPr lang="es-ES" dirty="0" err="1">
                <a:latin typeface="Bahnschrift Light SemiCondensed" panose="020B0502040204020203" pitchFamily="34" charset="0"/>
              </a:rPr>
              <a:t>Playfair</a:t>
            </a:r>
            <a:r>
              <a:rPr lang="es-ES" dirty="0">
                <a:latin typeface="Bahnschrift Light SemiCondensed" panose="020B0502040204020203" pitchFamily="34" charset="0"/>
              </a:rPr>
              <a:t>, realizadas a finales de la década de los años de 1780. El cual, debido a su nutrida formación en la geometría analítica de </a:t>
            </a:r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Rene Descartes</a:t>
            </a:r>
            <a:r>
              <a:rPr lang="es-ES" dirty="0">
                <a:latin typeface="Bahnschrift Light SemiCondensed" panose="020B0502040204020203" pitchFamily="34" charset="0"/>
              </a:rPr>
              <a:t>, publicó los dos libros que dieron paso a lo que en la actualidad sería considerado como el </a:t>
            </a:r>
            <a:r>
              <a:rPr lang="es-ES" i="1" u="sng" dirty="0">
                <a:latin typeface="Bahnschrift Light SemiCondensed" panose="020B0502040204020203" pitchFamily="34" charset="0"/>
              </a:rPr>
              <a:t>“</a:t>
            </a:r>
            <a:r>
              <a:rPr lang="es-E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sistema de representación </a:t>
            </a:r>
            <a:r>
              <a:rPr lang="es-ES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infográfico</a:t>
            </a:r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”. 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63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4338" name="Picture 2" descr="Resultado de imagen de tips para hacer una infogra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3" y="52734"/>
            <a:ext cx="455295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de tips para hacer una infograf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64" y="0"/>
            <a:ext cx="4849906" cy="69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1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8" name="Imagen 18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7" name="Imagen 6" descr="Hojas dibujadas a lápiz">
            <a:extLst>
              <a:ext uri="{FF2B5EF4-FFF2-40B4-BE49-F238E27FC236}">
                <a16:creationId xmlns:a16="http://schemas.microsoft.com/office/drawing/2014/main" id="{57D7C723-A9F3-4A7E-B1AE-E6A0CCF4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4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881" r="3" b="4261"/>
          <a:stretch/>
        </p:blipFill>
        <p:spPr>
          <a:xfrm>
            <a:off x="0" y="2625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48EE035-F12D-47A1-BB66-DD1E996E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882" y="2299199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sz="6000" b="1" cap="none" dirty="0">
                <a:latin typeface="samantha" panose="02000505000000020002" pitchFamily="2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120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3182" y="1126901"/>
            <a:ext cx="10112218" cy="5343525"/>
          </a:xfrm>
        </p:spPr>
        <p:txBody>
          <a:bodyPr>
            <a:noAutofit/>
          </a:bodyPr>
          <a:lstStyle/>
          <a:p>
            <a:r>
              <a:rPr lang="es-ES" sz="2400" cap="none" dirty="0">
                <a:latin typeface="Bahnschrift Light SemiCondensed" panose="020B0502040204020203" pitchFamily="34" charset="0"/>
              </a:rPr>
              <a:t>Producir textos (orales, escritos o audiovisuales) coherentes y cohesionados para comunicar sus análisis e interpretaciones de textos, desarrollar posturas sobre temas, explorar creativamente con el lenguaje, entre otros</a:t>
            </a:r>
            <a:br>
              <a:rPr lang="es-ES" sz="2400" cap="none" dirty="0">
                <a:latin typeface="Bahnschrift Light SemiCondensed" panose="020B0502040204020203" pitchFamily="34" charset="0"/>
              </a:rPr>
            </a:br>
            <a:r>
              <a:rPr lang="es-CL" sz="2400" cap="none" dirty="0">
                <a:latin typeface="Bahnschrift Light SemiCondensed" panose="020B0502040204020203" pitchFamily="34" charset="0"/>
              </a:rPr>
              <a:t>propósitos:</a:t>
            </a:r>
            <a:br>
              <a:rPr lang="es-CL" sz="2400" cap="none" dirty="0">
                <a:latin typeface="Bahnschrift Light SemiCondensed" panose="020B0502040204020203" pitchFamily="34" charset="0"/>
              </a:rPr>
            </a:br>
            <a:r>
              <a:rPr lang="es-CL" sz="2400" cap="none" dirty="0">
                <a:latin typeface="Bahnschrift Light SemiCondensed" panose="020B0502040204020203" pitchFamily="34" charset="0"/>
              </a:rPr>
              <a:t>	</a:t>
            </a:r>
            <a:r>
              <a:rPr lang="es-ES" sz="2400" cap="none" dirty="0">
                <a:latin typeface="Bahnschrift Light SemiCondensed" panose="020B0502040204020203" pitchFamily="34" charset="0"/>
              </a:rPr>
              <a:t>• aplicando un proceso de escritura según sus propósitos, el género 	discursivo seleccionado, el tema y la audiencia.</a:t>
            </a:r>
            <a:br>
              <a:rPr lang="es-ES" sz="2400" cap="none" dirty="0">
                <a:latin typeface="Bahnschrift Light SemiCondensed" panose="020B0502040204020203" pitchFamily="34" charset="0"/>
              </a:rPr>
            </a:br>
            <a:r>
              <a:rPr lang="es-ES" sz="2400" cap="none" dirty="0">
                <a:latin typeface="Bahnschrift Light SemiCondensed" panose="020B0502040204020203" pitchFamily="34" charset="0"/>
              </a:rPr>
              <a:t>	• Adecuando el texto a las convenciones del género y a las características 	de la audiencia (conocimientos, intereses, </a:t>
            </a:r>
            <a:r>
              <a:rPr lang="es-CL" sz="2400" cap="none" dirty="0">
                <a:latin typeface="Bahnschrift Light SemiCondensed" panose="020B0502040204020203" pitchFamily="34" charset="0"/>
              </a:rPr>
              <a:t>convenciones culturales).</a:t>
            </a:r>
            <a:br>
              <a:rPr lang="es-CL" sz="2400" cap="none" dirty="0">
                <a:latin typeface="Bahnschrift Light SemiCondensed" panose="020B0502040204020203" pitchFamily="34" charset="0"/>
              </a:rPr>
            </a:br>
            <a:br>
              <a:rPr lang="es-CL" sz="2400" cap="none" dirty="0">
                <a:latin typeface="Bahnschrift Light SemiCondensed" panose="020B0502040204020203" pitchFamily="34" charset="0"/>
              </a:rPr>
            </a:br>
            <a:r>
              <a:rPr lang="es-ES" sz="2400" cap="none" dirty="0">
                <a:latin typeface="Bahnschrift Light SemiCondensed" panose="020B0502040204020203" pitchFamily="34" charset="0"/>
              </a:rPr>
              <a:t>Usar los recursos lingüísticos y no lingüísticos (visuales, sonoros y gestuales) al producir textos, considerando su incidencia en el posicionamiento frente al tema, en los roles y actitudes asumidos ante la audiencia*, y la forma en dichos recursos</a:t>
            </a:r>
            <a:br>
              <a:rPr lang="es-ES" sz="2400" cap="none" dirty="0">
                <a:latin typeface="Bahnschrift Light SemiCondensed" panose="020B0502040204020203" pitchFamily="34" charset="0"/>
              </a:rPr>
            </a:br>
            <a:r>
              <a:rPr lang="es-ES" sz="2400" cap="none" dirty="0">
                <a:latin typeface="Bahnschrift Light SemiCondensed" panose="020B0502040204020203" pitchFamily="34" charset="0"/>
              </a:rPr>
              <a:t>se combinan para construir el sentido del discurso.</a:t>
            </a:r>
            <a:endParaRPr lang="es-CL" sz="2400" cap="none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907752" y="218714"/>
            <a:ext cx="4747656" cy="1255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600" dirty="0">
                <a:latin typeface="Bahnschrift SemiBold" panose="020B0502040204020203" pitchFamily="34" charset="0"/>
              </a:rPr>
              <a:t>OBJETIVOS</a:t>
            </a:r>
            <a:endParaRPr lang="es-CL" sz="6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1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>
                <a:latin typeface="Bahnschrift SemiBold" panose="020B0502040204020203" pitchFamily="34" charset="0"/>
              </a:rPr>
              <a:t>Clasificación </a:t>
            </a:r>
            <a:br>
              <a:rPr lang="es-ES" sz="6600" dirty="0">
                <a:latin typeface="Bahnschrift SemiBold" panose="020B0502040204020203" pitchFamily="34" charset="0"/>
              </a:rPr>
            </a:br>
            <a:br>
              <a:rPr lang="es-ES" sz="2400" dirty="0">
                <a:latin typeface="Bahnschrift SemiBold" panose="020B0502040204020203" pitchFamily="34" charset="0"/>
              </a:rPr>
            </a:br>
            <a:r>
              <a:rPr lang="es-ES" sz="6600" dirty="0">
                <a:latin typeface="Bahnschrift SemiBold" panose="020B0502040204020203" pitchFamily="34" charset="0"/>
              </a:rPr>
              <a:t>SEGÚN SU forma</a:t>
            </a:r>
            <a:endParaRPr lang="es-CL" sz="6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1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blucactus.com.mx/wp-content/uploads/2019/10/Blucactus-que-es-una-infografia-Comparativa-450x4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50425"/>
            <a:ext cx="3832412" cy="3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blucactus.com.mx/wp-content/uploads/2019/10/Blucactus-que-es-una-infografia-Num%C3%A9rica-450x4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16" y="2871882"/>
            <a:ext cx="3945777" cy="39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lucactus Infografía manual o tuto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34" y="10082"/>
            <a:ext cx="3959225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lucactus La Infografía Cronológica o de proce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38" y="2930526"/>
            <a:ext cx="3887133" cy="38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22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>
                <a:latin typeface="Bahnschrift SemiBold" panose="020B0502040204020203" pitchFamily="34" charset="0"/>
              </a:rPr>
              <a:t>Clasificación </a:t>
            </a:r>
            <a:br>
              <a:rPr lang="es-ES" sz="6600" dirty="0">
                <a:latin typeface="Bahnschrift SemiBold" panose="020B0502040204020203" pitchFamily="34" charset="0"/>
              </a:rPr>
            </a:br>
            <a:br>
              <a:rPr lang="es-ES" sz="2400" dirty="0">
                <a:latin typeface="Bahnschrift SemiBold" panose="020B0502040204020203" pitchFamily="34" charset="0"/>
              </a:rPr>
            </a:br>
            <a:r>
              <a:rPr lang="es-ES" sz="6600" dirty="0">
                <a:latin typeface="Bahnschrift SemiBold" panose="020B0502040204020203" pitchFamily="34" charset="0"/>
              </a:rPr>
              <a:t>SEGÚN SU CONTENIDO</a:t>
            </a:r>
            <a:endParaRPr lang="es-CL" sz="6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6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362" y="3423989"/>
            <a:ext cx="6033246" cy="2799097"/>
          </a:xfrm>
        </p:spPr>
        <p:txBody>
          <a:bodyPr>
            <a:noAutofit/>
          </a:bodyPr>
          <a:lstStyle/>
          <a:p>
            <a:pPr algn="ctr"/>
            <a:r>
              <a:rPr lang="es-ES" sz="2400" cap="none" dirty="0">
                <a:latin typeface="Bahnschrift Light SemiCondensed" panose="020B0502040204020203" pitchFamily="34" charset="0"/>
              </a:rPr>
              <a:t>Utilizadas principalmente en medios de comunicación </a:t>
            </a:r>
            <a:r>
              <a:rPr lang="es-ES" sz="2400" b="1" cap="none" dirty="0">
                <a:latin typeface="Bahnschrift Light SemiCondensed" panose="020B0502040204020203" pitchFamily="34" charset="0"/>
              </a:rPr>
              <a:t>para explicar determinados sucesos, acontecimientos o noticias</a:t>
            </a:r>
            <a:r>
              <a:rPr lang="es-ES" sz="2400" cap="none" dirty="0">
                <a:latin typeface="Bahnschrift Light SemiCondensed" panose="020B0502040204020203" pitchFamily="34" charset="0"/>
              </a:rPr>
              <a:t> que, por su complejidad, podrían ser más difíciles de explicar en palabras.</a:t>
            </a:r>
            <a:endParaRPr lang="es-CL" sz="2400" cap="none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 txBox="1">
            <a:spLocks/>
          </p:cNvSpPr>
          <p:nvPr/>
        </p:nvSpPr>
        <p:spPr>
          <a:xfrm rot="5400000">
            <a:off x="2947152" y="-54844"/>
            <a:ext cx="1105666" cy="5020714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s-CL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Infografías informativas</a:t>
            </a:r>
          </a:p>
        </p:txBody>
      </p:sp>
      <p:pic>
        <p:nvPicPr>
          <p:cNvPr id="12" name="Picture 2" descr="https://i.pinimg.com/originals/74/63/ef/7463ef032f25de5fdb35a2fe94d6b3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29" y="-5135"/>
            <a:ext cx="4630271" cy="68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 useBgFill="1">
        <p:nvSpPr>
          <p:cNvPr id="4" name="Rectángulo 3">
            <a:extLst>
              <a:ext uri="{FF2B5EF4-FFF2-40B4-BE49-F238E27FC236}">
                <a16:creationId xmlns:a16="http://schemas.microsoft.com/office/drawing/2014/main" id="{4BA1B667-1542-4631-929E-714A41E9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5" name="Picture 4" descr="https://ticsyformacion.com/wp-content/uploads/2013/12/infografia_mande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82" y="-243129"/>
            <a:ext cx="9668436" cy="70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 txBox="1">
            <a:spLocks/>
          </p:cNvSpPr>
          <p:nvPr/>
        </p:nvSpPr>
        <p:spPr>
          <a:xfrm rot="5400000">
            <a:off x="2179898" y="795084"/>
            <a:ext cx="1431404" cy="3434402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s-CL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 SemiBold" panose="020B0502040204020203" pitchFamily="34" charset="0"/>
              </a:rPr>
              <a:t>Infografías PUBLICITARIAS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41315" y="3423990"/>
            <a:ext cx="6033246" cy="279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cap="none" dirty="0">
                <a:latin typeface="Bahnschrift Light SemiCondensed" panose="020B0502040204020203" pitchFamily="34" charset="0"/>
              </a:rPr>
              <a:t>.</a:t>
            </a:r>
            <a:endParaRPr lang="es-CL" sz="2400" cap="none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33046" y="3520363"/>
            <a:ext cx="4487594" cy="279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cap="none" dirty="0">
                <a:latin typeface="Bahnschrift Light SemiCondensed" panose="020B0502040204020203" pitchFamily="34" charset="0"/>
              </a:rPr>
              <a:t>A este tipo de infografías recurriremos siempre que queramos llamar la atención sobre un producto o un servicio. Atraen a gente que, de otra manera, nos resultaría inalcanzable..</a:t>
            </a:r>
            <a:endParaRPr lang="es-CL" sz="2400" cap="none" dirty="0">
              <a:latin typeface="Bahnschrift Light SemiCondensed" panose="020B0502040204020203" pitchFamily="34" charset="0"/>
            </a:endParaRPr>
          </a:p>
        </p:txBody>
      </p:sp>
      <p:pic>
        <p:nvPicPr>
          <p:cNvPr id="9" name="Imagen 8" descr="C:\Users\Regina\Desktop\infografia_whatsapp.jpg"/>
          <p:cNvPicPr/>
          <p:nvPr/>
        </p:nvPicPr>
        <p:blipFill>
          <a:blip r:embed="rId2" cstate="print"/>
          <a:srcRect l="9097" t="12635" r="14659" b="19706"/>
          <a:stretch>
            <a:fillRect/>
          </a:stretch>
        </p:blipFill>
        <p:spPr bwMode="auto">
          <a:xfrm>
            <a:off x="5986463" y="0"/>
            <a:ext cx="6205537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1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Estel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411068-54FB-4183-BE8D-9A5F0DE062BA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8A686E-C507-4F7D-AEA6-9FFC7523CB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76B320-E975-4049-B758-D52F391461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0</TotalTime>
  <Words>307</Words>
  <Application>Microsoft Office PowerPoint</Application>
  <PresentationFormat>Panorámica</PresentationFormat>
  <Paragraphs>45</Paragraphs>
  <Slides>21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Bahnschrift Condensed</vt:lpstr>
      <vt:lpstr>Bahnschrift Light SemiCondensed</vt:lpstr>
      <vt:lpstr>Bahnschrift SemiBold</vt:lpstr>
      <vt:lpstr>Bahnschrift SemiBold SemiConden</vt:lpstr>
      <vt:lpstr>Calibri</vt:lpstr>
      <vt:lpstr>Century Gothic</vt:lpstr>
      <vt:lpstr>samantha</vt:lpstr>
      <vt:lpstr>Estela de vapor</vt:lpstr>
      <vt:lpstr>Infografías colegio nuestra señora de Pompeya</vt:lpstr>
      <vt:lpstr>Un poco  de historia</vt:lpstr>
      <vt:lpstr>Producir textos (orales, escritos o audiovisuales) coherentes y cohesionados para comunicar sus análisis e interpretaciones de textos, desarrollar posturas sobre temas, explorar creativamente con el lenguaje, entre otros propósitos:  • aplicando un proceso de escritura según sus propósitos, el género  discursivo seleccionado, el tema y la audiencia.  • Adecuando el texto a las convenciones del género y a las características  de la audiencia (conocimientos, intereses, convenciones culturales).  Usar los recursos lingüísticos y no lingüísticos (visuales, sonoros y gestuales) al producir textos, considerando su incidencia en el posicionamiento frente al tema, en los roles y actitudes asumidos ante la audiencia*, y la forma en dichos recursos se combinan para construir el sentido del discurso.</vt:lpstr>
      <vt:lpstr>Clasificación   SEGÚN SU forma</vt:lpstr>
      <vt:lpstr>Presentación de PowerPoint</vt:lpstr>
      <vt:lpstr>Clasificación   SEGÚN SU CONTENIDO</vt:lpstr>
      <vt:lpstr>Utilizadas principalmente en medios de comunicación para explicar determinados sucesos, acontecimientos o noticias que, por su complejidad, podrían ser más difíciles de explicar en palabras.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¿Por qué utilizar infografías?</vt:lpstr>
      <vt:lpstr>¿Por qué utilizar infografías?</vt:lpstr>
      <vt:lpstr>4 PASOS PARA CREAR</vt:lpstr>
      <vt:lpstr>Aspectos a considerar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2020-03-23T22:50:31Z</dcterms:created>
  <dcterms:modified xsi:type="dcterms:W3CDTF">2020-05-17T15:29:48Z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