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0" r:id="rId3"/>
    <p:sldId id="258" r:id="rId4"/>
    <p:sldId id="261" r:id="rId5"/>
    <p:sldId id="263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68F2F-17E5-4C05-BD06-BDD2D135BB48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26/09/2020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1EF46-2366-43D1-B455-ED2AEFBFE59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40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68F2F-17E5-4C05-BD06-BDD2D135BB48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26/09/2020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1EF46-2366-43D1-B455-ED2AEFBFE59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06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68F2F-17E5-4C05-BD06-BDD2D135BB48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26/09/2020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1EF46-2366-43D1-B455-ED2AEFBFE59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300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68F2F-17E5-4C05-BD06-BDD2D135BB48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26/09/2020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1EF46-2366-43D1-B455-ED2AEFBFE59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88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68F2F-17E5-4C05-BD06-BDD2D135BB48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26/09/2020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1EF46-2366-43D1-B455-ED2AEFBFE59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885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68F2F-17E5-4C05-BD06-BDD2D135BB48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26/09/2020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1EF46-2366-43D1-B455-ED2AEFBFE59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977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68F2F-17E5-4C05-BD06-BDD2D135BB48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26/09/2020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1EF46-2366-43D1-B455-ED2AEFBFE59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122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68F2F-17E5-4C05-BD06-BDD2D135BB48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26/09/2020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1EF46-2366-43D1-B455-ED2AEFBFE59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01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68F2F-17E5-4C05-BD06-BDD2D135BB48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26/09/2020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1EF46-2366-43D1-B455-ED2AEFBFE59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81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68F2F-17E5-4C05-BD06-BDD2D135BB48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26/09/2020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1EF46-2366-43D1-B455-ED2AEFBFE59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63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68F2F-17E5-4C05-BD06-BDD2D135BB48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26/09/2020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1EF46-2366-43D1-B455-ED2AEFBFE59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21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68F2F-17E5-4C05-BD06-BDD2D135BB48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26/09/2020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1EF46-2366-43D1-B455-ED2AEFBFE59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32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68F2F-17E5-4C05-BD06-BDD2D135BB48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26/09/2020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1EF46-2366-43D1-B455-ED2AEFBFE59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22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68F2F-17E5-4C05-BD06-BDD2D135BB48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26/09/2020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1EF46-2366-43D1-B455-ED2AEFBFE59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68F2F-17E5-4C05-BD06-BDD2D135BB48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26/09/2020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1EF46-2366-43D1-B455-ED2AEFBFE59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11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68F2F-17E5-4C05-BD06-BDD2D135BB48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26/09/2020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1EF46-2366-43D1-B455-ED2AEFBFE59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49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68F2F-17E5-4C05-BD06-BDD2D135BB48}" type="datetimeFigureOut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26/09/2020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1EF46-2366-43D1-B455-ED2AEFBFE59C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13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microsoft.com/office/2007/relationships/media" Target="../media/media2.m4a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1.png"/><Relationship Id="rId2" Type="http://schemas.microsoft.com/office/2007/relationships/media" Target="../media/media3.m4a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image" Target="../media/image140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0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8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59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09.png"/><Relationship Id="rId34" Type="http://schemas.openxmlformats.org/officeDocument/2006/relationships/image" Target="../media/image67.png"/><Relationship Id="rId7" Type="http://schemas.openxmlformats.org/officeDocument/2006/relationships/image" Target="../media/image95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2" Type="http://schemas.microsoft.com/office/2007/relationships/media" Target="../media/media4.m4a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2.png"/><Relationship Id="rId1" Type="http://schemas.openxmlformats.org/officeDocument/2006/relationships/audio" Target="NULL" TargetMode="External"/><Relationship Id="rId11" Type="http://schemas.openxmlformats.org/officeDocument/2006/relationships/image" Target="../media/image45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1.png"/><Relationship Id="rId15" Type="http://schemas.openxmlformats.org/officeDocument/2006/relationships/image" Target="../media/image49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4.png"/><Relationship Id="rId4" Type="http://schemas.openxmlformats.org/officeDocument/2006/relationships/image" Target="../media/image42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8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9" Type="http://schemas.openxmlformats.org/officeDocument/2006/relationships/image" Target="../media/image1.png"/><Relationship Id="rId21" Type="http://schemas.openxmlformats.org/officeDocument/2006/relationships/image" Target="../media/image80.png"/><Relationship Id="rId34" Type="http://schemas.openxmlformats.org/officeDocument/2006/relationships/image" Target="../media/image530.png"/><Relationship Id="rId7" Type="http://schemas.openxmlformats.org/officeDocument/2006/relationships/image" Target="../media/image260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33" Type="http://schemas.openxmlformats.org/officeDocument/2006/relationships/image" Target="../media/image520.png"/><Relationship Id="rId38" Type="http://schemas.openxmlformats.org/officeDocument/2006/relationships/image" Target="../media/image570.png"/><Relationship Id="rId2" Type="http://schemas.microsoft.com/office/2007/relationships/media" Target="../media/media5.m4a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29" Type="http://schemas.openxmlformats.org/officeDocument/2006/relationships/image" Target="../media/image87.png"/><Relationship Id="rId1" Type="http://schemas.openxmlformats.org/officeDocument/2006/relationships/audio" Target="NULL" TargetMode="Externa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24" Type="http://schemas.openxmlformats.org/officeDocument/2006/relationships/image" Target="../media/image83.png"/><Relationship Id="rId32" Type="http://schemas.openxmlformats.org/officeDocument/2006/relationships/image" Target="../media/image89.png"/><Relationship Id="rId37" Type="http://schemas.openxmlformats.org/officeDocument/2006/relationships/image" Target="../media/image560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28" Type="http://schemas.openxmlformats.org/officeDocument/2006/relationships/image" Target="../media/image86.png"/><Relationship Id="rId36" Type="http://schemas.openxmlformats.org/officeDocument/2006/relationships/image" Target="../media/image550.png"/><Relationship Id="rId10" Type="http://schemas.openxmlformats.org/officeDocument/2006/relationships/image" Target="../media/image290.png"/><Relationship Id="rId19" Type="http://schemas.openxmlformats.org/officeDocument/2006/relationships/image" Target="../media/image78.png"/><Relationship Id="rId31" Type="http://schemas.openxmlformats.org/officeDocument/2006/relationships/image" Target="../media/image88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70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460.png"/><Relationship Id="rId30" Type="http://schemas.openxmlformats.org/officeDocument/2006/relationships/image" Target="../media/image490.png"/><Relationship Id="rId35" Type="http://schemas.openxmlformats.org/officeDocument/2006/relationships/image" Target="../media/image540.png"/><Relationship Id="rId8" Type="http://schemas.openxmlformats.org/officeDocument/2006/relationships/image" Target="../media/image690.png"/><Relationship Id="rId3" Type="http://schemas.microsoft.com/office/2007/relationships/media" Target="../media/media6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26" Type="http://schemas.openxmlformats.org/officeDocument/2006/relationships/image" Target="../media/image102.png"/><Relationship Id="rId3" Type="http://schemas.microsoft.com/office/2007/relationships/media" Target="../media/media8.m4a"/><Relationship Id="rId21" Type="http://schemas.openxmlformats.org/officeDocument/2006/relationships/image" Target="../media/image720.png"/><Relationship Id="rId7" Type="http://schemas.openxmlformats.org/officeDocument/2006/relationships/image" Target="../media/image580.png"/><Relationship Id="rId12" Type="http://schemas.openxmlformats.org/officeDocument/2006/relationships/image" Target="../media/image92.png"/><Relationship Id="rId17" Type="http://schemas.openxmlformats.org/officeDocument/2006/relationships/image" Target="../media/image680.png"/><Relationship Id="rId25" Type="http://schemas.openxmlformats.org/officeDocument/2006/relationships/image" Target="../media/image760.png"/><Relationship Id="rId2" Type="http://schemas.microsoft.com/office/2007/relationships/media" Target="../media/media7.m4a"/><Relationship Id="rId16" Type="http://schemas.openxmlformats.org/officeDocument/2006/relationships/image" Target="../media/image670.png"/><Relationship Id="rId20" Type="http://schemas.openxmlformats.org/officeDocument/2006/relationships/image" Target="../media/image710.png"/><Relationship Id="rId29" Type="http://schemas.openxmlformats.org/officeDocument/2006/relationships/image" Target="../media/image800.png"/><Relationship Id="rId1" Type="http://schemas.openxmlformats.org/officeDocument/2006/relationships/audio" Target="NULL" TargetMode="External"/><Relationship Id="rId11" Type="http://schemas.openxmlformats.org/officeDocument/2006/relationships/image" Target="../media/image91.png"/><Relationship Id="rId24" Type="http://schemas.openxmlformats.org/officeDocument/2006/relationships/image" Target="../media/image750.png"/><Relationship Id="rId32" Type="http://schemas.openxmlformats.org/officeDocument/2006/relationships/image" Target="../media/image1.png"/><Relationship Id="rId15" Type="http://schemas.openxmlformats.org/officeDocument/2006/relationships/image" Target="../media/image97.png"/><Relationship Id="rId23" Type="http://schemas.openxmlformats.org/officeDocument/2006/relationships/image" Target="../media/image101.png"/><Relationship Id="rId28" Type="http://schemas.openxmlformats.org/officeDocument/2006/relationships/image" Target="../media/image790.png"/><Relationship Id="rId10" Type="http://schemas.openxmlformats.org/officeDocument/2006/relationships/image" Target="../media/image610.png"/><Relationship Id="rId19" Type="http://schemas.openxmlformats.org/officeDocument/2006/relationships/image" Target="../media/image99.png"/><Relationship Id="rId31" Type="http://schemas.openxmlformats.org/officeDocument/2006/relationships/image" Target="../media/image10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90.png"/><Relationship Id="rId14" Type="http://schemas.openxmlformats.org/officeDocument/2006/relationships/image" Target="../media/image94.png"/><Relationship Id="rId22" Type="http://schemas.openxmlformats.org/officeDocument/2006/relationships/image" Target="../media/image100.png"/><Relationship Id="rId27" Type="http://schemas.openxmlformats.org/officeDocument/2006/relationships/image" Target="../media/image103.png"/><Relationship Id="rId30" Type="http://schemas.openxmlformats.org/officeDocument/2006/relationships/image" Target="../media/image10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hyperlink" Target="mailto:profesora.valeria.matematica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1631092"/>
            <a:ext cx="7766936" cy="2419744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Polinomios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742811"/>
            <a:ext cx="7766936" cy="1608562"/>
          </a:xfrm>
        </p:spPr>
        <p:txBody>
          <a:bodyPr>
            <a:normAutofit/>
          </a:bodyPr>
          <a:lstStyle/>
          <a:p>
            <a:r>
              <a:rPr lang="es-ES" b="1" i="1" dirty="0">
                <a:solidFill>
                  <a:schemeClr val="accent5">
                    <a:lumMod val="75000"/>
                  </a:schemeClr>
                </a:solidFill>
              </a:rPr>
              <a:t>Valeria Farías Piña</a:t>
            </a:r>
          </a:p>
          <a:p>
            <a:endParaRPr lang="es-ES" b="1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ES" b="1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ES" b="1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ES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11709" y="925499"/>
            <a:ext cx="4149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Priorización curricular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Matemática diferenciada 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673243" y="248913"/>
            <a:ext cx="5385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E76618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Colegio Nuestra Señora de Pompeya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058399" y="4101633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4º Medio</a:t>
            </a:r>
          </a:p>
        </p:txBody>
      </p:sp>
      <p:sp>
        <p:nvSpPr>
          <p:cNvPr id="6" name="Estrella de 5 puntas 5"/>
          <p:cNvSpPr/>
          <p:nvPr/>
        </p:nvSpPr>
        <p:spPr>
          <a:xfrm>
            <a:off x="10988040" y="5684520"/>
            <a:ext cx="670560" cy="666853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4588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Mi grabación 7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57719" y="3158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6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8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64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63" tmFilter="0, 0; 0.125,0.2665; 0.25,0.4; 0.375,0.465; 0.5,0.5;  0.625,0.535; 0.75,0.6; 0.875,0.7335; 1,1">
                                          <p:stCondLst>
                                            <p:cond delay="9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81" tmFilter="0, 0; 0.125,0.2665; 0.25,0.4; 0.375,0.465; 0.5,0.5;  0.625,0.535; 0.75,0.6; 0.875,0.7335; 1,1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38" tmFilter="0, 0; 0.125,0.2665; 0.25,0.4; 0.375,0.465; 0.5,0.5;  0.625,0.535; 0.75,0.6; 0.875,0.7335; 1,1">
                                          <p:stCondLst>
                                            <p:cond delay="240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38">
                                          <p:stCondLst>
                                            <p:cond delay="9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241" decel="50000">
                                          <p:stCondLst>
                                            <p:cond delay="9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8">
                                          <p:stCondLst>
                                            <p:cond delay="19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241" decel="50000">
                                          <p:stCondLst>
                                            <p:cond delay="19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8">
                                          <p:stCondLst>
                                            <p:cond delay="23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241" decel="50000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8">
                                          <p:stCondLst>
                                            <p:cond delay="26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241" decel="50000">
                                          <p:stCondLst>
                                            <p:cond delay="26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7" grpId="0"/>
      <p:bldP spid="8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9958" y="1316825"/>
            <a:ext cx="8596668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1500" b="1" u="sng" dirty="0">
                <a:solidFill>
                  <a:schemeClr val="accent2">
                    <a:lumMod val="75000"/>
                  </a:schemeClr>
                </a:solidFill>
              </a:rPr>
              <a:t>Priorización curricular </a:t>
            </a:r>
            <a:endParaRPr lang="es-ES" sz="15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s-ES" sz="15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sz="1500" b="1" dirty="0">
                <a:solidFill>
                  <a:schemeClr val="accent2">
                    <a:lumMod val="75000"/>
                  </a:schemeClr>
                </a:solidFill>
              </a:rPr>
              <a:t>Unidad: </a:t>
            </a:r>
            <a:r>
              <a:rPr lang="es-ES" sz="1500" dirty="0">
                <a:solidFill>
                  <a:schemeClr val="accent2">
                    <a:lumMod val="75000"/>
                  </a:schemeClr>
                </a:solidFill>
              </a:rPr>
              <a:t>Unidad 2 -  Funciones polinomiales</a:t>
            </a:r>
          </a:p>
          <a:p>
            <a:r>
              <a:rPr lang="es-ES" sz="1500" b="1" dirty="0">
                <a:solidFill>
                  <a:schemeClr val="accent2">
                    <a:lumMod val="75000"/>
                  </a:schemeClr>
                </a:solidFill>
              </a:rPr>
              <a:t>Nivel: </a:t>
            </a:r>
            <a:r>
              <a:rPr lang="es-ES" sz="15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  <a:p>
            <a:r>
              <a:rPr lang="es-ES" sz="1500" b="1" dirty="0">
                <a:solidFill>
                  <a:schemeClr val="accent2">
                    <a:lumMod val="75000"/>
                  </a:schemeClr>
                </a:solidFill>
              </a:rPr>
              <a:t>Objetivo de aprendizaje priorizado:   </a:t>
            </a:r>
            <a:r>
              <a:rPr lang="es-ES" sz="1500" dirty="0">
                <a:solidFill>
                  <a:schemeClr val="accent2">
                    <a:lumMod val="75000"/>
                  </a:schemeClr>
                </a:solidFill>
              </a:rPr>
              <a:t>AE 07 Conocen y aplic</a:t>
            </a:r>
            <a:r>
              <a:rPr lang="es-CL" sz="1500" dirty="0">
                <a:solidFill>
                  <a:schemeClr val="accent2">
                    <a:lumMod val="75000"/>
                  </a:schemeClr>
                </a:solidFill>
              </a:rPr>
              <a:t>an los teoremas del resto y del factor en la transformación de polinomios por factorización y en la resolución de ecuaciones.</a:t>
            </a:r>
            <a:endParaRPr lang="es-ES" sz="15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sz="1500" b="1" dirty="0">
                <a:solidFill>
                  <a:schemeClr val="accent2">
                    <a:lumMod val="75000"/>
                  </a:schemeClr>
                </a:solidFill>
              </a:rPr>
              <a:t>Objetivo de aprendizaje para la actividad: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500" dirty="0">
                <a:solidFill>
                  <a:schemeClr val="accent2">
                    <a:lumMod val="75000"/>
                  </a:schemeClr>
                </a:solidFill>
              </a:rPr>
              <a:t>Dividir polinomios usando la división sintética, identificando cociente y resto de la división.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500" dirty="0">
                <a:solidFill>
                  <a:schemeClr val="accent2">
                    <a:lumMod val="75000"/>
                  </a:schemeClr>
                </a:solidFill>
              </a:rPr>
              <a:t>Determinar el resto de una división usando el teorema del resto </a:t>
            </a:r>
          </a:p>
          <a:p>
            <a:r>
              <a:rPr lang="es-ES" sz="1500" b="1" dirty="0">
                <a:solidFill>
                  <a:schemeClr val="accent2">
                    <a:lumMod val="75000"/>
                  </a:schemeClr>
                </a:solidFill>
              </a:rPr>
              <a:t>Descripción de la actividad: </a:t>
            </a:r>
            <a:r>
              <a:rPr lang="es-ES" sz="1500" dirty="0">
                <a:solidFill>
                  <a:schemeClr val="accent2">
                    <a:lumMod val="75000"/>
                  </a:schemeClr>
                </a:solidFill>
              </a:rPr>
              <a:t>Se presenta la división sintética como un método que permite encontrar el cociente y resto de una división, a partir de los coeficientes numéricos del polinomio y el cero del divisor. Del mismo modo se da conocer el teorema del resto. </a:t>
            </a:r>
            <a:r>
              <a:rPr lang="es-ES" sz="1500">
                <a:solidFill>
                  <a:schemeClr val="accent2">
                    <a:lumMod val="75000"/>
                  </a:schemeClr>
                </a:solidFill>
              </a:rPr>
              <a:t>Se propone una guía de trabajo de carácter formativo para ser realizada por el estudiante.</a:t>
            </a:r>
          </a:p>
          <a:p>
            <a:endParaRPr lang="es-ES" sz="15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s-ES" sz="15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s-ES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392507" y="4941277"/>
            <a:ext cx="720969" cy="703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Estrella de 5 puntas 1"/>
          <p:cNvSpPr/>
          <p:nvPr/>
        </p:nvSpPr>
        <p:spPr>
          <a:xfrm>
            <a:off x="10738884" y="5644662"/>
            <a:ext cx="531628" cy="3308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9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039811"/>
          </a:xfrm>
        </p:spPr>
        <p:txBody>
          <a:bodyPr>
            <a:normAutofit lnSpcReduction="10000"/>
          </a:bodyPr>
          <a:lstStyle/>
          <a:p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Dividir polinomios usando la división sintética, identificando cociente y resto de la división. </a:t>
            </a:r>
          </a:p>
          <a:p>
            <a:endParaRPr lang="es-E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s-ES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dirty="0"/>
          </a:p>
        </p:txBody>
      </p:sp>
      <p:sp>
        <p:nvSpPr>
          <p:cNvPr id="4" name="Estrella de 5 puntas 3"/>
          <p:cNvSpPr/>
          <p:nvPr/>
        </p:nvSpPr>
        <p:spPr>
          <a:xfrm>
            <a:off x="10775576" y="5683624"/>
            <a:ext cx="735106" cy="537882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77334" y="2910683"/>
            <a:ext cx="8596668" cy="1039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>
              <a:buClr>
                <a:srgbClr val="90C226"/>
              </a:buClr>
              <a:defRPr/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Determinar el resto de una división usando el teorema del resto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s-ES" sz="1800" b="0" i="1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s-ES" sz="1800" b="0" i="1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01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2" presetClass="entr" presetSubtype="4" fill="hold" grpId="0" nodeType="after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División sintética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305367" y="4249001"/>
                <a:ext cx="2792675" cy="139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L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Observación: </a:t>
                </a:r>
                <a:r>
                  <a:rPr lang="es-CL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 cero de </a:t>
                </a:r>
                <a14:m>
                  <m:oMath xmlns:m="http://schemas.openxmlformats.org/officeDocument/2006/math">
                    <m:r>
                      <a:rPr lang="es-CL" sz="20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CL" sz="20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s-CL" sz="20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s-CL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 aquel valor de </a:t>
                </a:r>
                <a14:m>
                  <m:oMath xmlns:m="http://schemas.openxmlformats.org/officeDocument/2006/math">
                    <m:r>
                      <a:rPr lang="es-CL" sz="2000" b="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s-CL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que hace cero la expresión.</a:t>
                </a:r>
                <a:endParaRPr lang="es-E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67" y="4249001"/>
                <a:ext cx="2792675" cy="1393330"/>
              </a:xfrm>
              <a:prstGeom prst="rect">
                <a:avLst/>
              </a:prstGeom>
              <a:blipFill>
                <a:blip r:embed="rId4"/>
                <a:stretch>
                  <a:fillRect t="-2183" r="-873" b="-655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4483786" y="2301339"/>
                <a:ext cx="34463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s-E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E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s-E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s-ES" sz="22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2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 grado </a:t>
                </a:r>
                <a14:m>
                  <m:oMath xmlns:m="http://schemas.openxmlformats.org/officeDocument/2006/math">
                    <m:r>
                      <a:rPr lang="es-E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s-ES" sz="22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14:m>
                  <m:oMath xmlns:m="http://schemas.openxmlformats.org/officeDocument/2006/math">
                    <m:r>
                      <a:rPr lang="es-E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s-E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s-E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s-ES" sz="22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S" sz="22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786" y="2301339"/>
                <a:ext cx="3446393" cy="430887"/>
              </a:xfrm>
              <a:prstGeom prst="rect">
                <a:avLst/>
              </a:prstGeom>
              <a:blipFill>
                <a:blip r:embed="rId5"/>
                <a:stretch>
                  <a:fillRect l="-177" t="-10000" b="-285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520908" y="2418230"/>
                <a:ext cx="184537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2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Cociente </a:t>
                </a:r>
                <a14:m>
                  <m:oMath xmlns:m="http://schemas.openxmlformats.org/officeDocument/2006/math">
                    <m:r>
                      <a:rPr lang="es-ES" sz="2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s-ES" sz="2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ES" sz="2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s-ES" sz="2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s-ES" sz="22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08" y="2418230"/>
                <a:ext cx="1845377" cy="430887"/>
              </a:xfrm>
              <a:prstGeom prst="rect">
                <a:avLst/>
              </a:prstGeom>
              <a:blipFill>
                <a:blip r:embed="rId6"/>
                <a:stretch>
                  <a:fillRect l="-4290" t="-10000" r="-1650" b="-285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6049620" y="1409066"/>
                <a:ext cx="212269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s-E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s-E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s-ES" sz="22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14:m>
                  <m:oMath xmlns:m="http://schemas.openxmlformats.org/officeDocument/2006/math">
                    <m:r>
                      <a:rPr lang="es-E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s-E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E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s-ES" sz="2200" b="1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620" y="1409066"/>
                <a:ext cx="2122697" cy="430887"/>
              </a:xfrm>
              <a:prstGeom prst="rect">
                <a:avLst/>
              </a:prstGeom>
              <a:blipFill>
                <a:blip r:embed="rId7"/>
                <a:stretch>
                  <a:fillRect t="-9859" b="-2816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2252808" y="3190079"/>
                <a:ext cx="6369885" cy="45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" sz="22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partir de los coeficientes de </a:t>
                </a:r>
                <a14:m>
                  <m:oMath xmlns:m="http://schemas.openxmlformats.org/officeDocument/2006/math">
                    <m:r>
                      <a:rPr lang="es-E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s-E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E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s-E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s-ES" sz="2200" b="1" i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 el cero de </a:t>
                </a:r>
                <a14:m>
                  <m:oMath xmlns:m="http://schemas.openxmlformats.org/officeDocument/2006/math">
                    <m:r>
                      <a:rPr lang="es-E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s-E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s-E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es-ES" sz="2200" b="1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808" y="3190079"/>
                <a:ext cx="6369885" cy="454612"/>
              </a:xfrm>
              <a:prstGeom prst="rect">
                <a:avLst/>
              </a:prstGeom>
              <a:blipFill>
                <a:blip r:embed="rId8"/>
                <a:stretch>
                  <a:fillRect l="-1245" t="-8000" b="-21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2098932" y="1624510"/>
                <a:ext cx="163057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2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2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Resto </a:t>
                </a:r>
                <a14:m>
                  <m:oMath xmlns:m="http://schemas.openxmlformats.org/officeDocument/2006/math">
                    <m:r>
                      <a:rPr lang="es-E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s-E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E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s-E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s-ES" sz="22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S" sz="2200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932" y="1624510"/>
                <a:ext cx="1630575" cy="430887"/>
              </a:xfrm>
              <a:prstGeom prst="rect">
                <a:avLst/>
              </a:prstGeom>
              <a:blipFill>
                <a:blip r:embed="rId9"/>
                <a:stretch>
                  <a:fillRect l="-746" t="-8451" b="-2816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4028000" y="4625485"/>
                <a:ext cx="7889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s-CL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s-CL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s-CL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000" y="4625485"/>
                <a:ext cx="78899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5655634" y="4625485"/>
                <a:ext cx="8002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s-CL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s-ES" b="1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</m:t>
                      </m:r>
                    </m:oMath>
                  </m:oMathPara>
                </a14:m>
                <a:endParaRPr lang="es-E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634" y="4625485"/>
                <a:ext cx="80021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4028001" y="5457665"/>
                <a:ext cx="7889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s-E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s-E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s-CL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001" y="5457665"/>
                <a:ext cx="78899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5734711" y="5457665"/>
                <a:ext cx="7889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s-E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s-E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s-CL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711" y="5457665"/>
                <a:ext cx="78899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7446126" y="5418286"/>
                <a:ext cx="9268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s-ES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s-ES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s-CL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126" y="5418286"/>
                <a:ext cx="92685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7396252" y="4594707"/>
                <a:ext cx="9268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CL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s-CL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s-ES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s-CL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252" y="4594707"/>
                <a:ext cx="92685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/>
          <p:cNvSpPr txBox="1"/>
          <p:nvPr/>
        </p:nvSpPr>
        <p:spPr>
          <a:xfrm>
            <a:off x="3098042" y="6223015"/>
            <a:ext cx="663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/>
              <a:t>Número con signo contrario</a:t>
            </a:r>
          </a:p>
        </p:txBody>
      </p:sp>
      <p:pic>
        <p:nvPicPr>
          <p:cNvPr id="3" name="Mi grabación 7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094720" y="660400"/>
            <a:ext cx="609600" cy="609600"/>
          </a:xfrm>
          <a:prstGeom prst="rect">
            <a:avLst/>
          </a:prstGeom>
        </p:spPr>
      </p:pic>
      <p:sp>
        <p:nvSpPr>
          <p:cNvPr id="17" name="Estrella de 5 puntas 16"/>
          <p:cNvSpPr/>
          <p:nvPr/>
        </p:nvSpPr>
        <p:spPr>
          <a:xfrm>
            <a:off x="10775576" y="5683624"/>
            <a:ext cx="735106" cy="537882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2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49" presetID="2" presetClass="entr" presetSubtype="4" fill="hold" grpId="0" nodeType="after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3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3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uadroTexto 63"/>
              <p:cNvSpPr txBox="1"/>
              <p:nvPr/>
            </p:nvSpPr>
            <p:spPr>
              <a:xfrm>
                <a:off x="1268450" y="3097365"/>
                <a:ext cx="2283309" cy="261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b="1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s-ES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Cuadro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50" y="3097365"/>
                <a:ext cx="2283309" cy="261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uadroTexto 64"/>
          <p:cNvSpPr txBox="1"/>
          <p:nvPr/>
        </p:nvSpPr>
        <p:spPr>
          <a:xfrm>
            <a:off x="2716145" y="2938176"/>
            <a:ext cx="1491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FF0000"/>
                </a:solidFill>
              </a:rPr>
              <a:t>Cero del divisor </a:t>
            </a:r>
          </a:p>
        </p:txBody>
      </p:sp>
      <p:cxnSp>
        <p:nvCxnSpPr>
          <p:cNvPr id="66" name="Conector recto de flecha 65"/>
          <p:cNvCxnSpPr/>
          <p:nvPr/>
        </p:nvCxnSpPr>
        <p:spPr>
          <a:xfrm flipH="1">
            <a:off x="3405543" y="3175072"/>
            <a:ext cx="0" cy="180000"/>
          </a:xfrm>
          <a:prstGeom prst="straightConnector1">
            <a:avLst/>
          </a:prstGeom>
          <a:ln w="28575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uadroTexto 66"/>
              <p:cNvSpPr txBox="1"/>
              <p:nvPr/>
            </p:nvSpPr>
            <p:spPr>
              <a:xfrm>
                <a:off x="1268450" y="4546377"/>
                <a:ext cx="30274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s-ES" sz="1100" b="1" dirty="0">
                    <a:solidFill>
                      <a:srgbClr val="FF0000"/>
                    </a:solidFill>
                  </a:rPr>
                  <a:t>             Resto</a:t>
                </a:r>
              </a:p>
            </p:txBody>
          </p:sp>
        </mc:Choice>
        <mc:Fallback xmlns="">
          <p:sp>
            <p:nvSpPr>
              <p:cNvPr id="67" name="Cuadro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50" y="4546377"/>
                <a:ext cx="3027412" cy="261610"/>
              </a:xfrm>
              <a:prstGeom prst="rect">
                <a:avLst/>
              </a:prstGeom>
              <a:blipFill>
                <a:blip r:embed="rId5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595" y="3358975"/>
            <a:ext cx="2495550" cy="10953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1578" y="4202046"/>
            <a:ext cx="228600" cy="2762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1803" y="3482348"/>
            <a:ext cx="352425" cy="219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3628" y="3425574"/>
            <a:ext cx="485775" cy="2667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6005" y="3473216"/>
            <a:ext cx="219075" cy="2476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468" y="3835297"/>
            <a:ext cx="333375" cy="2476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2053" y="3494809"/>
            <a:ext cx="247650" cy="20955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0853" y="4206700"/>
            <a:ext cx="333375" cy="24765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16145" y="4203599"/>
            <a:ext cx="180975" cy="238125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8477" y="3824163"/>
            <a:ext cx="219075" cy="247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uadroTexto 69"/>
              <p:cNvSpPr txBox="1"/>
              <p:nvPr/>
            </p:nvSpPr>
            <p:spPr>
              <a:xfrm>
                <a:off x="1163175" y="1885641"/>
                <a:ext cx="2593274" cy="622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s-ES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s-ES" sz="2000" b="1" dirty="0"/>
              </a:p>
            </p:txBody>
          </p:sp>
        </mc:Choice>
        <mc:Fallback xmlns="">
          <p:sp>
            <p:nvSpPr>
              <p:cNvPr id="70" name="Cuadro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175" y="1885641"/>
                <a:ext cx="2593274" cy="622543"/>
              </a:xfrm>
              <a:prstGeom prst="rect">
                <a:avLst/>
              </a:prstGeom>
              <a:blipFill>
                <a:blip r:embed="rId15"/>
                <a:stretch>
                  <a:fillRect l="-1647" r="-1647" b="-1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71"/>
              <p:cNvSpPr txBox="1"/>
              <p:nvPr/>
            </p:nvSpPr>
            <p:spPr>
              <a:xfrm>
                <a:off x="1353603" y="5141405"/>
                <a:ext cx="16940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  <m:d>
                        <m:d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s-ES" sz="2000" b="1" dirty="0"/>
              </a:p>
            </p:txBody>
          </p:sp>
        </mc:Choice>
        <mc:Fallback xmlns="">
          <p:sp>
            <p:nvSpPr>
              <p:cNvPr id="72" name="CuadroTex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603" y="5141405"/>
                <a:ext cx="1694053" cy="307777"/>
              </a:xfrm>
              <a:prstGeom prst="rect">
                <a:avLst/>
              </a:prstGeom>
              <a:blipFill>
                <a:blip r:embed="rId16"/>
                <a:stretch>
                  <a:fillRect l="-2158" r="-2518" b="-78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uadroTexto 92"/>
              <p:cNvSpPr txBox="1"/>
              <p:nvPr/>
            </p:nvSpPr>
            <p:spPr>
              <a:xfrm>
                <a:off x="3296005" y="627570"/>
                <a:ext cx="60252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rgbClr val="00B050"/>
                    </a:solidFill>
                  </a:rPr>
                  <a:t>Usando división sintética calcula </a:t>
                </a:r>
                <a14:m>
                  <m:oMath xmlns:m="http://schemas.openxmlformats.org/officeDocument/2006/math"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s-ES" sz="1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s-ES" sz="1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sz="16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600" b="1" dirty="0">
                    <a:solidFill>
                      <a:srgbClr val="00B050"/>
                    </a:solidFill>
                  </a:rPr>
                  <a:t>e indica cuál es el cociente </a:t>
                </a:r>
                <a14:m>
                  <m:oMath xmlns:m="http://schemas.openxmlformats.org/officeDocument/2006/math"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b="1" dirty="0">
                    <a:solidFill>
                      <a:srgbClr val="00B050"/>
                    </a:solidFill>
                  </a:rPr>
                  <a:t> y resto </a:t>
                </a:r>
                <a14:m>
                  <m:oMath xmlns:m="http://schemas.openxmlformats.org/officeDocument/2006/math"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3" name="CuadroTexto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005" y="627570"/>
                <a:ext cx="6025248" cy="584775"/>
              </a:xfrm>
              <a:prstGeom prst="rect">
                <a:avLst/>
              </a:prstGeom>
              <a:blipFill>
                <a:blip r:embed="rId17"/>
                <a:stretch>
                  <a:fillRect t="-4167" b="-114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redondeado 8"/>
          <p:cNvSpPr/>
          <p:nvPr/>
        </p:nvSpPr>
        <p:spPr>
          <a:xfrm>
            <a:off x="8861528" y="5999356"/>
            <a:ext cx="1509106" cy="8586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120" y="3183007"/>
            <a:ext cx="2495550" cy="1095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/>
              <p:cNvSpPr txBox="1"/>
              <p:nvPr/>
            </p:nvSpPr>
            <p:spPr>
              <a:xfrm>
                <a:off x="6102432" y="2996600"/>
                <a:ext cx="2283309" cy="261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b="1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s-ES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Cuadro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32" y="2996600"/>
                <a:ext cx="2283309" cy="26142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uadroTexto 41"/>
          <p:cNvSpPr txBox="1"/>
          <p:nvPr/>
        </p:nvSpPr>
        <p:spPr>
          <a:xfrm>
            <a:off x="7550127" y="2837411"/>
            <a:ext cx="1491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FF0000"/>
                </a:solidFill>
              </a:rPr>
              <a:t>Cero del divisor </a:t>
            </a:r>
          </a:p>
        </p:txBody>
      </p:sp>
      <p:cxnSp>
        <p:nvCxnSpPr>
          <p:cNvPr id="43" name="Conector recto de flecha 42"/>
          <p:cNvCxnSpPr/>
          <p:nvPr/>
        </p:nvCxnSpPr>
        <p:spPr>
          <a:xfrm flipH="1">
            <a:off x="8239525" y="3074307"/>
            <a:ext cx="0" cy="180000"/>
          </a:xfrm>
          <a:prstGeom prst="straightConnector1">
            <a:avLst/>
          </a:prstGeom>
          <a:ln w="28575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43"/>
              <p:cNvSpPr txBox="1"/>
              <p:nvPr/>
            </p:nvSpPr>
            <p:spPr>
              <a:xfrm>
                <a:off x="6130005" y="4306055"/>
                <a:ext cx="30274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s-ES" sz="1100" b="1" dirty="0">
                    <a:solidFill>
                      <a:srgbClr val="FF0000"/>
                    </a:solidFill>
                  </a:rPr>
                  <a:t>             Resto</a:t>
                </a:r>
              </a:p>
            </p:txBody>
          </p:sp>
        </mc:Choice>
        <mc:Fallback xmlns="">
          <p:sp>
            <p:nvSpPr>
              <p:cNvPr id="44" name="Cuadro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005" y="4306055"/>
                <a:ext cx="3027412" cy="261610"/>
              </a:xfrm>
              <a:prstGeom prst="rect">
                <a:avLst/>
              </a:prstGeom>
              <a:blipFill>
                <a:blip r:embed="rId19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Imagen 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77059" y="3274281"/>
            <a:ext cx="209550" cy="295275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67893" y="3308986"/>
            <a:ext cx="238125" cy="24765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43094" y="3274282"/>
            <a:ext cx="523875" cy="295275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02997" y="3266873"/>
            <a:ext cx="352425" cy="22860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43183" y="3613689"/>
            <a:ext cx="381000" cy="285750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443105" y="3652507"/>
            <a:ext cx="352425" cy="24765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212914" y="4044635"/>
            <a:ext cx="180975" cy="257175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733658" y="4044502"/>
            <a:ext cx="390525" cy="238125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509781" y="4044502"/>
            <a:ext cx="219075" cy="219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uadroTexto 54"/>
              <p:cNvSpPr txBox="1"/>
              <p:nvPr/>
            </p:nvSpPr>
            <p:spPr>
              <a:xfrm>
                <a:off x="6110284" y="1757369"/>
                <a:ext cx="2439386" cy="622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000" b="1" i="0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s-ES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s-ES" sz="2000" b="1" dirty="0"/>
              </a:p>
            </p:txBody>
          </p:sp>
        </mc:Choice>
        <mc:Fallback xmlns="">
          <p:sp>
            <p:nvSpPr>
              <p:cNvPr id="55" name="Cuadro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284" y="1757369"/>
                <a:ext cx="2439386" cy="622543"/>
              </a:xfrm>
              <a:prstGeom prst="rect">
                <a:avLst/>
              </a:prstGeom>
              <a:blipFill>
                <a:blip r:embed="rId29"/>
                <a:stretch>
                  <a:fillRect l="-1496" r="-1496" b="-1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55"/>
              <p:cNvSpPr txBox="1"/>
              <p:nvPr/>
            </p:nvSpPr>
            <p:spPr>
              <a:xfrm>
                <a:off x="6300712" y="5025165"/>
                <a:ext cx="15401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  <m:d>
                        <m:d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s-ES" sz="2000" b="1" dirty="0"/>
              </a:p>
            </p:txBody>
          </p:sp>
        </mc:Choice>
        <mc:Fallback xmlns="">
          <p:sp>
            <p:nvSpPr>
              <p:cNvPr id="56" name="Cuadro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712" y="5025165"/>
                <a:ext cx="1540165" cy="307777"/>
              </a:xfrm>
              <a:prstGeom prst="rect">
                <a:avLst/>
              </a:prstGeom>
              <a:blipFill>
                <a:blip r:embed="rId30"/>
                <a:stretch>
                  <a:fillRect l="-3175" r="-2778" b="-78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1244238" y="5519215"/>
                <a:ext cx="12886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s-ES" sz="2000" b="1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38" y="5519215"/>
                <a:ext cx="1288623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6214213" y="5419443"/>
                <a:ext cx="12886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s-ES" sz="2000" b="1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213" y="5419443"/>
                <a:ext cx="1288623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219786" cy="1320800"/>
          </a:xfrm>
        </p:spPr>
        <p:txBody>
          <a:bodyPr/>
          <a:lstStyle/>
          <a:p>
            <a:r>
              <a:rPr lang="es-ES" dirty="0"/>
              <a:t>Ejemplos</a:t>
            </a:r>
          </a:p>
        </p:txBody>
      </p:sp>
      <p:pic>
        <p:nvPicPr>
          <p:cNvPr id="4" name="Mi grabación 7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2"/>
                </p14:media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0903505" y="1147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2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34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9" presetID="26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3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5" presetID="26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7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2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7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3" presetID="5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9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2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2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4" grpId="0"/>
      <p:bldP spid="65" grpId="0"/>
      <p:bldP spid="67" grpId="0"/>
      <p:bldP spid="70" grpId="0"/>
      <p:bldP spid="72" grpId="0"/>
      <p:bldP spid="93" grpId="0"/>
      <p:bldP spid="9" grpId="0"/>
      <p:bldP spid="41" grpId="0"/>
      <p:bldP spid="42" grpId="0"/>
      <p:bldP spid="44" grpId="0"/>
      <p:bldP spid="55" grpId="0"/>
      <p:bldP spid="56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58" y="2921037"/>
            <a:ext cx="3228975" cy="1085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917629" y="2687755"/>
                <a:ext cx="2283309" cy="261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s-ES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29" y="2687755"/>
                <a:ext cx="2283309" cy="2614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uadroTexto 31"/>
          <p:cNvSpPr txBox="1"/>
          <p:nvPr/>
        </p:nvSpPr>
        <p:spPr>
          <a:xfrm>
            <a:off x="2947085" y="2578760"/>
            <a:ext cx="1491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FF0000"/>
                </a:solidFill>
              </a:rPr>
              <a:t>Cero del divisor </a:t>
            </a:r>
          </a:p>
        </p:txBody>
      </p:sp>
      <p:cxnSp>
        <p:nvCxnSpPr>
          <p:cNvPr id="33" name="Conector recto de flecha 32"/>
          <p:cNvCxnSpPr/>
          <p:nvPr/>
        </p:nvCxnSpPr>
        <p:spPr>
          <a:xfrm flipH="1">
            <a:off x="3636483" y="2815656"/>
            <a:ext cx="0" cy="180000"/>
          </a:xfrm>
          <a:prstGeom prst="straightConnector1">
            <a:avLst/>
          </a:prstGeom>
          <a:ln w="28575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/>
              <p:cNvSpPr txBox="1"/>
              <p:nvPr/>
            </p:nvSpPr>
            <p:spPr>
              <a:xfrm>
                <a:off x="736294" y="4048508"/>
                <a:ext cx="302741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s-ES" sz="1100" b="1" dirty="0">
                    <a:solidFill>
                      <a:srgbClr val="FF0000"/>
                    </a:solidFill>
                  </a:rPr>
                  <a:t>             Resto</a:t>
                </a:r>
              </a:p>
            </p:txBody>
          </p:sp>
        </mc:Choice>
        <mc:Fallback xmlns="">
          <p:sp>
            <p:nvSpPr>
              <p:cNvPr id="34" name="Cuadro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94" y="4048508"/>
                <a:ext cx="3027412" cy="261610"/>
              </a:xfrm>
              <a:prstGeom prst="rect">
                <a:avLst/>
              </a:prstGeom>
              <a:blipFill>
                <a:blip r:embed="rId8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n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293" y="2949176"/>
            <a:ext cx="247650" cy="24765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4665" y="2969161"/>
            <a:ext cx="219075" cy="24765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7389" y="2988211"/>
            <a:ext cx="295275" cy="22860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5577" y="2982265"/>
            <a:ext cx="257175" cy="238125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5021" y="2971990"/>
            <a:ext cx="428625" cy="24765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52540" y="3310307"/>
            <a:ext cx="400050" cy="26670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5952" y="3335374"/>
            <a:ext cx="495300" cy="257175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95577" y="3369789"/>
            <a:ext cx="228600" cy="238125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868" y="3732846"/>
            <a:ext cx="219075" cy="24765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04665" y="3728690"/>
            <a:ext cx="238125" cy="257175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26175" y="3738215"/>
            <a:ext cx="247650" cy="257175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37547" y="3757265"/>
            <a:ext cx="219075" cy="238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uadroTexto 63"/>
              <p:cNvSpPr txBox="1"/>
              <p:nvPr/>
            </p:nvSpPr>
            <p:spPr>
              <a:xfrm>
                <a:off x="755187" y="1391920"/>
                <a:ext cx="3171253" cy="622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s-ES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  <m:sSup>
                        <m:sSup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s-ES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s-ES" sz="2000" b="1" dirty="0"/>
              </a:p>
            </p:txBody>
          </p:sp>
        </mc:Choice>
        <mc:Fallback xmlns="">
          <p:sp>
            <p:nvSpPr>
              <p:cNvPr id="64" name="Cuadro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87" y="1391920"/>
                <a:ext cx="3171253" cy="622543"/>
              </a:xfrm>
              <a:prstGeom prst="rect">
                <a:avLst/>
              </a:prstGeom>
              <a:blipFill>
                <a:blip r:embed="rId21"/>
                <a:stretch>
                  <a:fillRect l="-1154" r="-962" b="-1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/>
              <p:cNvSpPr txBox="1"/>
              <p:nvPr/>
            </p:nvSpPr>
            <p:spPr>
              <a:xfrm>
                <a:off x="945615" y="4659716"/>
                <a:ext cx="1810496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  <m:d>
                        <m:d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s-ES" sz="2000" b="1" dirty="0"/>
              </a:p>
            </p:txBody>
          </p:sp>
        </mc:Choice>
        <mc:Fallback xmlns="">
          <p:sp>
            <p:nvSpPr>
              <p:cNvPr id="65" name="Cuadro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15" y="4659716"/>
                <a:ext cx="1810496" cy="314766"/>
              </a:xfrm>
              <a:prstGeom prst="rect">
                <a:avLst/>
              </a:prstGeom>
              <a:blipFill>
                <a:blip r:embed="rId22"/>
                <a:stretch>
                  <a:fillRect l="-2020" r="-2357" b="-96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ángulo 37"/>
          <p:cNvSpPr/>
          <p:nvPr/>
        </p:nvSpPr>
        <p:spPr>
          <a:xfrm>
            <a:off x="8586439" y="5687122"/>
            <a:ext cx="1338146" cy="825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90520" y="2697994"/>
            <a:ext cx="3762375" cy="112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51"/>
              <p:cNvSpPr txBox="1"/>
              <p:nvPr/>
            </p:nvSpPr>
            <p:spPr>
              <a:xfrm>
                <a:off x="5838170" y="2448834"/>
                <a:ext cx="27000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s-ES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Cuadro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170" y="2448834"/>
                <a:ext cx="2700044" cy="261610"/>
              </a:xfrm>
              <a:prstGeom prst="rect">
                <a:avLst/>
              </a:prstGeom>
              <a:blipFill>
                <a:blip r:embed="rId24"/>
                <a:stretch>
                  <a:fillRect r="-42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uadroTexto 52"/>
          <p:cNvSpPr txBox="1"/>
          <p:nvPr/>
        </p:nvSpPr>
        <p:spPr>
          <a:xfrm>
            <a:off x="8482071" y="2339839"/>
            <a:ext cx="1491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FF0000"/>
                </a:solidFill>
              </a:rPr>
              <a:t>Cero del divisor </a:t>
            </a:r>
          </a:p>
        </p:txBody>
      </p:sp>
      <p:cxnSp>
        <p:nvCxnSpPr>
          <p:cNvPr id="54" name="Conector recto de flecha 53"/>
          <p:cNvCxnSpPr/>
          <p:nvPr/>
        </p:nvCxnSpPr>
        <p:spPr>
          <a:xfrm flipH="1">
            <a:off x="9171469" y="2576735"/>
            <a:ext cx="0" cy="180000"/>
          </a:xfrm>
          <a:prstGeom prst="straightConnector1">
            <a:avLst/>
          </a:prstGeom>
          <a:ln w="28575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uadroTexto 54"/>
              <p:cNvSpPr txBox="1"/>
              <p:nvPr/>
            </p:nvSpPr>
            <p:spPr>
              <a:xfrm>
                <a:off x="5862883" y="3821944"/>
                <a:ext cx="31361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s-ES" sz="1100" b="1" dirty="0">
                    <a:solidFill>
                      <a:srgbClr val="FF0000"/>
                    </a:solidFill>
                  </a:rPr>
                  <a:t>       Resto</a:t>
                </a:r>
              </a:p>
            </p:txBody>
          </p:sp>
        </mc:Choice>
        <mc:Fallback xmlns="">
          <p:sp>
            <p:nvSpPr>
              <p:cNvPr id="55" name="Cuadro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883" y="3821944"/>
                <a:ext cx="3136165" cy="261610"/>
              </a:xfrm>
              <a:prstGeom prst="rect">
                <a:avLst/>
              </a:prstGeom>
              <a:blipFill>
                <a:blip r:embed="rId25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Imagen 5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15936" y="3484786"/>
            <a:ext cx="228600" cy="257175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426682" y="3100929"/>
            <a:ext cx="228600" cy="257175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999049" y="2781542"/>
            <a:ext cx="228600" cy="257175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838170" y="2710444"/>
            <a:ext cx="228600" cy="257175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426682" y="2756734"/>
            <a:ext cx="361950" cy="247650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780250" y="3131184"/>
            <a:ext cx="219075" cy="257175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137954" y="3112860"/>
            <a:ext cx="219075" cy="257175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127990" y="2767834"/>
            <a:ext cx="219075" cy="257175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512406" y="3519247"/>
            <a:ext cx="219075" cy="257175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087375" y="3531374"/>
            <a:ext cx="219075" cy="257175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239754" y="3108127"/>
            <a:ext cx="390525" cy="266700"/>
          </a:xfrm>
          <a:prstGeom prst="rect">
            <a:avLst/>
          </a:prstGeom>
        </p:spPr>
      </p:pic>
      <p:pic>
        <p:nvPicPr>
          <p:cNvPr id="78" name="Imagen 7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669449" y="3496179"/>
            <a:ext cx="390525" cy="266700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694526" y="2747209"/>
            <a:ext cx="390525" cy="266700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401679" y="2768693"/>
            <a:ext cx="228600" cy="238125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30242" y="3496179"/>
            <a:ext cx="371475" cy="276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uadroTexto 84"/>
              <p:cNvSpPr txBox="1"/>
              <p:nvPr/>
            </p:nvSpPr>
            <p:spPr>
              <a:xfrm>
                <a:off x="5722963" y="1391920"/>
                <a:ext cx="2863476" cy="622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s-ES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s-ES" sz="2000" b="1" dirty="0"/>
              </a:p>
            </p:txBody>
          </p:sp>
        </mc:Choice>
        <mc:Fallback xmlns="">
          <p:sp>
            <p:nvSpPr>
              <p:cNvPr id="85" name="CuadroTexto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963" y="1391920"/>
                <a:ext cx="2863476" cy="622543"/>
              </a:xfrm>
              <a:prstGeom prst="rect">
                <a:avLst/>
              </a:prstGeom>
              <a:blipFill>
                <a:blip r:embed="rId32"/>
                <a:stretch>
                  <a:fillRect l="-1489" r="-1064" b="-1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uadroTexto 85"/>
              <p:cNvSpPr txBox="1"/>
              <p:nvPr/>
            </p:nvSpPr>
            <p:spPr>
              <a:xfrm>
                <a:off x="5913391" y="4659716"/>
                <a:ext cx="1663019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  <m:d>
                        <m:d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s-ES" sz="2000" b="1" dirty="0"/>
              </a:p>
            </p:txBody>
          </p:sp>
        </mc:Choice>
        <mc:Fallback xmlns="">
          <p:sp>
            <p:nvSpPr>
              <p:cNvPr id="86" name="CuadroTexto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391" y="4659716"/>
                <a:ext cx="1663019" cy="314766"/>
              </a:xfrm>
              <a:prstGeom prst="rect">
                <a:avLst/>
              </a:prstGeom>
              <a:blipFill>
                <a:blip r:embed="rId33"/>
                <a:stretch>
                  <a:fillRect l="-2564" r="-2564" b="-96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839886" y="5114700"/>
                <a:ext cx="12886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s-ES" sz="2000" b="1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86" y="5114700"/>
                <a:ext cx="1288623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5825467" y="5019452"/>
                <a:ext cx="14809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s-E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s-ES" sz="20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s-ES" sz="2000" b="1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467" y="5019452"/>
                <a:ext cx="1480983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uadroTexto 65"/>
              <p:cNvSpPr txBox="1"/>
              <p:nvPr/>
            </p:nvSpPr>
            <p:spPr>
              <a:xfrm>
                <a:off x="3296005" y="627570"/>
                <a:ext cx="60252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rgbClr val="00B050"/>
                    </a:solidFill>
                  </a:rPr>
                  <a:t>Usando división sintética calcula </a:t>
                </a:r>
                <a14:m>
                  <m:oMath xmlns:m="http://schemas.openxmlformats.org/officeDocument/2006/math"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s-ES" sz="1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s-ES" sz="1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sz="16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600" b="1" dirty="0">
                    <a:solidFill>
                      <a:srgbClr val="00B050"/>
                    </a:solidFill>
                  </a:rPr>
                  <a:t>e indica cuál es el cociente </a:t>
                </a:r>
                <a14:m>
                  <m:oMath xmlns:m="http://schemas.openxmlformats.org/officeDocument/2006/math"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b="1" dirty="0">
                    <a:solidFill>
                      <a:srgbClr val="00B050"/>
                    </a:solidFill>
                  </a:rPr>
                  <a:t> y resto </a:t>
                </a:r>
                <a14:m>
                  <m:oMath xmlns:m="http://schemas.openxmlformats.org/officeDocument/2006/math"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1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6" name="Cuadro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005" y="627570"/>
                <a:ext cx="6025248" cy="584775"/>
              </a:xfrm>
              <a:prstGeom prst="rect">
                <a:avLst/>
              </a:prstGeom>
              <a:blipFill>
                <a:blip r:embed="rId36"/>
                <a:stretch>
                  <a:fillRect t="-4167" b="-114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ítulo 1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219786" cy="1320800"/>
          </a:xfrm>
        </p:spPr>
        <p:txBody>
          <a:bodyPr/>
          <a:lstStyle/>
          <a:p>
            <a:r>
              <a:rPr lang="es-ES" dirty="0"/>
              <a:t>Ejemplos</a:t>
            </a:r>
          </a:p>
        </p:txBody>
      </p:sp>
      <p:pic>
        <p:nvPicPr>
          <p:cNvPr id="2" name="Mi grabación 7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6"/>
                </p14:media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112930" y="782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3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3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0" presetID="53" presetClass="entr" presetSubtype="1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5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9000"/>
                            </p:stCondLst>
                            <p:childTnLst>
                              <p:par>
                                <p:cTn id="202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3000"/>
                            </p:stCondLst>
                            <p:childTnLst>
                              <p:par>
                                <p:cTn id="219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36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1000"/>
                            </p:stCondLst>
                            <p:childTnLst>
                              <p:par>
                                <p:cTn id="253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70000"/>
                            </p:stCondLst>
                            <p:childTnLst>
                              <p:par>
                                <p:cTn id="3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70500"/>
                            </p:stCondLst>
                            <p:childTnLst>
                              <p:par>
                                <p:cTn id="317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72500"/>
                            </p:stCondLst>
                            <p:childTnLst>
                              <p:par>
                                <p:cTn id="3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73500"/>
                            </p:stCondLst>
                            <p:childTnLst>
                              <p:par>
                                <p:cTn id="32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74500"/>
                            </p:stCondLst>
                            <p:childTnLst>
                              <p:par>
                                <p:cTn id="332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33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77500"/>
                            </p:stCondLst>
                            <p:childTnLst>
                              <p:par>
                                <p:cTn id="34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78500"/>
                            </p:stCondLst>
                            <p:childTnLst>
                              <p:par>
                                <p:cTn id="347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80500"/>
                            </p:stCondLst>
                            <p:childTnLst>
                              <p:par>
                                <p:cTn id="35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1500"/>
                            </p:stCondLst>
                            <p:childTnLst>
                              <p:par>
                                <p:cTn id="35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3500"/>
                            </p:stCondLst>
                            <p:childTnLst>
                              <p:par>
                                <p:cTn id="363" presetID="53" presetClass="entr" presetSubtype="1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87500"/>
                            </p:stCondLst>
                            <p:childTnLst>
                              <p:par>
                                <p:cTn id="369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1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1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" grpId="0"/>
      <p:bldP spid="32" grpId="0"/>
      <p:bldP spid="34" grpId="0"/>
      <p:bldP spid="64" grpId="0"/>
      <p:bldP spid="65" grpId="0"/>
      <p:bldP spid="38" grpId="0"/>
      <p:bldP spid="52" grpId="0"/>
      <p:bldP spid="53" grpId="0"/>
      <p:bldP spid="55" grpId="0"/>
      <p:bldP spid="85" grpId="0"/>
      <p:bldP spid="86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Teorema del resto</a:t>
            </a:r>
          </a:p>
        </p:txBody>
      </p:sp>
      <p:sp>
        <p:nvSpPr>
          <p:cNvPr id="12" name="Elipse 11"/>
          <p:cNvSpPr/>
          <p:nvPr/>
        </p:nvSpPr>
        <p:spPr>
          <a:xfrm>
            <a:off x="10946039" y="5135614"/>
            <a:ext cx="922500" cy="5079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2646030" y="1265009"/>
                <a:ext cx="71905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chemeClr val="accent3">
                        <a:lumMod val="50000"/>
                      </a:schemeClr>
                    </a:solidFill>
                  </a:rPr>
                  <a:t>Al dividir un polinomio </a:t>
                </a:r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s-ES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b="1" dirty="0">
                    <a:solidFill>
                      <a:schemeClr val="accent3">
                        <a:lumMod val="50000"/>
                      </a:schemeClr>
                    </a:solidFill>
                  </a:rPr>
                  <a:t> por </a:t>
                </a:r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ES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b="1" dirty="0">
                    <a:solidFill>
                      <a:schemeClr val="accent3">
                        <a:lumMod val="50000"/>
                      </a:schemeClr>
                    </a:solidFill>
                  </a:rPr>
                  <a:t> el resto obtenido es </a:t>
                </a:r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s-ES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ES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030" y="1265009"/>
                <a:ext cx="7190509" cy="369332"/>
              </a:xfrm>
              <a:prstGeom prst="rect">
                <a:avLst/>
              </a:prstGeom>
              <a:blipFill>
                <a:blip r:embed="rId6"/>
                <a:stretch>
                  <a:fillRect l="-678" t="-11667" b="-25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uadroTexto 50"/>
              <p:cNvSpPr txBox="1"/>
              <p:nvPr/>
            </p:nvSpPr>
            <p:spPr>
              <a:xfrm>
                <a:off x="198835" y="1889299"/>
                <a:ext cx="3070008" cy="622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s-E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s-E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s-ES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s-E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s-E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s-ES" sz="2000" b="1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s-E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s-ES" sz="2000" b="1" dirty="0"/>
                  <a:t> </a:t>
                </a:r>
              </a:p>
            </p:txBody>
          </p:sp>
        </mc:Choice>
        <mc:Fallback xmlns="">
          <p:sp>
            <p:nvSpPr>
              <p:cNvPr id="51" name="Cuadro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35" y="1889299"/>
                <a:ext cx="3070008" cy="622543"/>
              </a:xfrm>
              <a:prstGeom prst="rect">
                <a:avLst/>
              </a:prstGeom>
              <a:blipFill>
                <a:blip r:embed="rId7"/>
                <a:stretch>
                  <a:fillRect l="-3777" b="-156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2177316" y="2570863"/>
                <a:ext cx="6508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s-E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316" y="2570863"/>
                <a:ext cx="650819" cy="276999"/>
              </a:xfrm>
              <a:prstGeom prst="rect">
                <a:avLst/>
              </a:prstGeom>
              <a:blipFill>
                <a:blip r:embed="rId8"/>
                <a:stretch>
                  <a:fillRect l="-3738" r="-7477" b="-88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721163" y="3052381"/>
                <a:ext cx="29863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−3∙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63" y="3052381"/>
                <a:ext cx="2986330" cy="276999"/>
              </a:xfrm>
              <a:prstGeom prst="rect">
                <a:avLst/>
              </a:prstGeom>
              <a:blipFill>
                <a:blip r:embed="rId9"/>
                <a:stretch>
                  <a:fillRect l="-1020" t="-2222" r="-1224"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Conector recto 95"/>
          <p:cNvCxnSpPr/>
          <p:nvPr/>
        </p:nvCxnSpPr>
        <p:spPr>
          <a:xfrm flipV="1">
            <a:off x="419048" y="5297322"/>
            <a:ext cx="32568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96"/>
          <p:cNvCxnSpPr/>
          <p:nvPr/>
        </p:nvCxnSpPr>
        <p:spPr>
          <a:xfrm>
            <a:off x="3651203" y="4918382"/>
            <a:ext cx="43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/>
          <p:cNvCxnSpPr/>
          <p:nvPr/>
        </p:nvCxnSpPr>
        <p:spPr>
          <a:xfrm flipH="1" flipV="1">
            <a:off x="3642621" y="4636143"/>
            <a:ext cx="2441" cy="97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uadroTexto 98"/>
              <p:cNvSpPr txBox="1"/>
              <p:nvPr/>
            </p:nvSpPr>
            <p:spPr>
              <a:xfrm>
                <a:off x="599077" y="4303152"/>
                <a:ext cx="27000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s-ES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9" name="CuadroTexto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77" y="4303152"/>
                <a:ext cx="2700044" cy="261610"/>
              </a:xfrm>
              <a:prstGeom prst="rect">
                <a:avLst/>
              </a:prstGeom>
              <a:blipFill>
                <a:blip r:embed="rId10"/>
                <a:stretch>
                  <a:fillRect r="-42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CuadroTexto 99"/>
          <p:cNvSpPr txBox="1"/>
          <p:nvPr/>
        </p:nvSpPr>
        <p:spPr>
          <a:xfrm>
            <a:off x="3242978" y="4194157"/>
            <a:ext cx="1491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FF0000"/>
                </a:solidFill>
              </a:rPr>
              <a:t>Cero del divisor </a:t>
            </a:r>
          </a:p>
        </p:txBody>
      </p:sp>
      <p:cxnSp>
        <p:nvCxnSpPr>
          <p:cNvPr id="101" name="Conector recto de flecha 100"/>
          <p:cNvCxnSpPr/>
          <p:nvPr/>
        </p:nvCxnSpPr>
        <p:spPr>
          <a:xfrm flipH="1">
            <a:off x="3932376" y="4431053"/>
            <a:ext cx="0" cy="180000"/>
          </a:xfrm>
          <a:prstGeom prst="straightConnector1">
            <a:avLst/>
          </a:prstGeom>
          <a:ln w="28575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uadroTexto 101"/>
              <p:cNvSpPr txBox="1"/>
              <p:nvPr/>
            </p:nvSpPr>
            <p:spPr>
              <a:xfrm>
                <a:off x="419048" y="5676262"/>
                <a:ext cx="323215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s-ES" sz="1100" b="1" dirty="0">
                    <a:solidFill>
                      <a:srgbClr val="FF0000"/>
                    </a:solidFill>
                  </a:rPr>
                  <a:t>             Resto</a:t>
                </a:r>
              </a:p>
            </p:txBody>
          </p:sp>
        </mc:Choice>
        <mc:Fallback xmlns="">
          <p:sp>
            <p:nvSpPr>
              <p:cNvPr id="102" name="CuadroTexto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48" y="5676262"/>
                <a:ext cx="3232155" cy="261610"/>
              </a:xfrm>
              <a:prstGeom prst="rect">
                <a:avLst/>
              </a:prstGeom>
              <a:blipFill>
                <a:blip r:embed="rId11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Imagen 10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050" y="4571863"/>
            <a:ext cx="209550" cy="276225"/>
          </a:xfrm>
          <a:prstGeom prst="rect">
            <a:avLst/>
          </a:prstGeom>
        </p:spPr>
      </p:pic>
      <p:pic>
        <p:nvPicPr>
          <p:cNvPr id="104" name="Imagen 10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9092" y="4611053"/>
            <a:ext cx="190500" cy="257175"/>
          </a:xfrm>
          <a:prstGeom prst="rect">
            <a:avLst/>
          </a:prstGeom>
        </p:spPr>
      </p:pic>
      <p:pic>
        <p:nvPicPr>
          <p:cNvPr id="106" name="Imagen 10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4544" y="4567605"/>
            <a:ext cx="219075" cy="257175"/>
          </a:xfrm>
          <a:prstGeom prst="rect">
            <a:avLst/>
          </a:prstGeom>
        </p:spPr>
      </p:pic>
      <p:pic>
        <p:nvPicPr>
          <p:cNvPr id="107" name="Imagen 10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19495" y="4590914"/>
            <a:ext cx="352425" cy="238125"/>
          </a:xfrm>
          <a:prstGeom prst="rect">
            <a:avLst/>
          </a:prstGeom>
        </p:spPr>
      </p:pic>
      <p:pic>
        <p:nvPicPr>
          <p:cNvPr id="108" name="Imagen 10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07812" y="5008777"/>
            <a:ext cx="228600" cy="209550"/>
          </a:xfrm>
          <a:prstGeom prst="rect">
            <a:avLst/>
          </a:prstGeom>
        </p:spPr>
      </p:pic>
      <p:pic>
        <p:nvPicPr>
          <p:cNvPr id="109" name="Imagen 10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94346" y="5365442"/>
            <a:ext cx="209550" cy="276225"/>
          </a:xfrm>
          <a:prstGeom prst="rect">
            <a:avLst/>
          </a:prstGeom>
        </p:spPr>
      </p:pic>
      <p:pic>
        <p:nvPicPr>
          <p:cNvPr id="110" name="Imagen 10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18406" y="4978734"/>
            <a:ext cx="190500" cy="238125"/>
          </a:xfrm>
          <a:prstGeom prst="rect">
            <a:avLst/>
          </a:prstGeom>
        </p:spPr>
      </p:pic>
      <p:pic>
        <p:nvPicPr>
          <p:cNvPr id="111" name="Imagen 1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59582" y="5389889"/>
            <a:ext cx="190500" cy="238125"/>
          </a:xfrm>
          <a:prstGeom prst="rect">
            <a:avLst/>
          </a:prstGeom>
        </p:spPr>
      </p:pic>
      <p:pic>
        <p:nvPicPr>
          <p:cNvPr id="112" name="Imagen 1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18406" y="5398593"/>
            <a:ext cx="228600" cy="209550"/>
          </a:xfrm>
          <a:prstGeom prst="rect">
            <a:avLst/>
          </a:prstGeom>
        </p:spPr>
      </p:pic>
      <p:pic>
        <p:nvPicPr>
          <p:cNvPr id="113" name="Imagen 1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21199" y="4635939"/>
            <a:ext cx="352425" cy="238125"/>
          </a:xfrm>
          <a:prstGeom prst="rect">
            <a:avLst/>
          </a:prstGeom>
        </p:spPr>
      </p:pic>
      <p:pic>
        <p:nvPicPr>
          <p:cNvPr id="114" name="Imagen 1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57796" y="4626960"/>
            <a:ext cx="219075" cy="257175"/>
          </a:xfrm>
          <a:prstGeom prst="rect">
            <a:avLst/>
          </a:prstGeom>
        </p:spPr>
      </p:pic>
      <p:pic>
        <p:nvPicPr>
          <p:cNvPr id="115" name="Imagen 1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791" y="5376318"/>
            <a:ext cx="209550" cy="276225"/>
          </a:xfrm>
          <a:prstGeom prst="rect">
            <a:avLst/>
          </a:prstGeom>
        </p:spPr>
      </p:pic>
      <p:pic>
        <p:nvPicPr>
          <p:cNvPr id="116" name="Imagen 1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9177" y="4940634"/>
            <a:ext cx="209550" cy="276225"/>
          </a:xfrm>
          <a:prstGeom prst="rect">
            <a:avLst/>
          </a:prstGeom>
        </p:spPr>
      </p:pic>
      <p:pic>
        <p:nvPicPr>
          <p:cNvPr id="117" name="Imagen 1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8793" y="5382739"/>
            <a:ext cx="209550" cy="276225"/>
          </a:xfrm>
          <a:prstGeom prst="rect">
            <a:avLst/>
          </a:prstGeom>
        </p:spPr>
      </p:pic>
      <p:pic>
        <p:nvPicPr>
          <p:cNvPr id="118" name="Imagen 1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2636" y="4960699"/>
            <a:ext cx="209550" cy="2762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90249" y="4577286"/>
            <a:ext cx="209550" cy="2571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34864" y="4628802"/>
            <a:ext cx="209550" cy="25717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31098" y="4638327"/>
            <a:ext cx="352425" cy="24765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57573" y="4969446"/>
            <a:ext cx="238125" cy="23812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04439" y="4596333"/>
            <a:ext cx="390525" cy="25717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98734" y="4978291"/>
            <a:ext cx="419100" cy="24765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361130" y="5387608"/>
            <a:ext cx="285750" cy="23812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549377" y="5378083"/>
            <a:ext cx="381000" cy="247650"/>
          </a:xfrm>
          <a:prstGeom prst="rect">
            <a:avLst/>
          </a:prstGeom>
        </p:spPr>
      </p:pic>
      <p:cxnSp>
        <p:nvCxnSpPr>
          <p:cNvPr id="120" name="Conector recto 119"/>
          <p:cNvCxnSpPr/>
          <p:nvPr/>
        </p:nvCxnSpPr>
        <p:spPr>
          <a:xfrm flipV="1">
            <a:off x="5875571" y="5297322"/>
            <a:ext cx="32568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cto 120"/>
          <p:cNvCxnSpPr/>
          <p:nvPr/>
        </p:nvCxnSpPr>
        <p:spPr>
          <a:xfrm>
            <a:off x="9107726" y="4918382"/>
            <a:ext cx="43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recto 121"/>
          <p:cNvCxnSpPr/>
          <p:nvPr/>
        </p:nvCxnSpPr>
        <p:spPr>
          <a:xfrm flipH="1" flipV="1">
            <a:off x="9099144" y="4636143"/>
            <a:ext cx="2441" cy="97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uadroTexto 122"/>
              <p:cNvSpPr txBox="1"/>
              <p:nvPr/>
            </p:nvSpPr>
            <p:spPr>
              <a:xfrm>
                <a:off x="6055600" y="4303152"/>
                <a:ext cx="27000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s-ES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" name="CuadroTexto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600" y="4303152"/>
                <a:ext cx="2700044" cy="261610"/>
              </a:xfrm>
              <a:prstGeom prst="rect">
                <a:avLst/>
              </a:prstGeom>
              <a:blipFill>
                <a:blip r:embed="rId10"/>
                <a:stretch>
                  <a:fillRect r="-42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CuadroTexto 123"/>
          <p:cNvSpPr txBox="1"/>
          <p:nvPr/>
        </p:nvSpPr>
        <p:spPr>
          <a:xfrm>
            <a:off x="8699501" y="4194157"/>
            <a:ext cx="1491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FF0000"/>
                </a:solidFill>
              </a:rPr>
              <a:t>Cero del divisor </a:t>
            </a:r>
          </a:p>
        </p:txBody>
      </p:sp>
      <p:cxnSp>
        <p:nvCxnSpPr>
          <p:cNvPr id="125" name="Conector recto de flecha 124"/>
          <p:cNvCxnSpPr/>
          <p:nvPr/>
        </p:nvCxnSpPr>
        <p:spPr>
          <a:xfrm flipH="1">
            <a:off x="9388899" y="4431053"/>
            <a:ext cx="0" cy="180000"/>
          </a:xfrm>
          <a:prstGeom prst="straightConnector1">
            <a:avLst/>
          </a:prstGeom>
          <a:ln w="28575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uadroTexto 125"/>
              <p:cNvSpPr txBox="1"/>
              <p:nvPr/>
            </p:nvSpPr>
            <p:spPr>
              <a:xfrm>
                <a:off x="6080313" y="5676262"/>
                <a:ext cx="330858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s-ES" sz="1100" b="1" dirty="0">
                    <a:solidFill>
                      <a:srgbClr val="FF0000"/>
                    </a:solidFill>
                  </a:rPr>
                  <a:t>             Resto</a:t>
                </a:r>
              </a:p>
            </p:txBody>
          </p:sp>
        </mc:Choice>
        <mc:Fallback xmlns="">
          <p:sp>
            <p:nvSpPr>
              <p:cNvPr id="126" name="CuadroTexto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313" y="5676262"/>
                <a:ext cx="3308586" cy="261610"/>
              </a:xfrm>
              <a:prstGeom prst="rect">
                <a:avLst/>
              </a:prstGeom>
              <a:blipFill>
                <a:blip r:embed="rId27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7" name="Imagen 1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27321" y="5376236"/>
            <a:ext cx="390525" cy="257175"/>
          </a:xfrm>
          <a:prstGeom prst="rect">
            <a:avLst/>
          </a:prstGeom>
        </p:spPr>
      </p:pic>
      <p:pic>
        <p:nvPicPr>
          <p:cNvPr id="128" name="Imagen 12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03520" y="4638327"/>
            <a:ext cx="238125" cy="23812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17783" y="4963294"/>
            <a:ext cx="400050" cy="27622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080313" y="5367479"/>
            <a:ext cx="200025" cy="276225"/>
          </a:xfrm>
          <a:prstGeom prst="rect">
            <a:avLst/>
          </a:prstGeom>
        </p:spPr>
      </p:pic>
      <p:pic>
        <p:nvPicPr>
          <p:cNvPr id="129" name="Imagen 1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399093" y="4943701"/>
            <a:ext cx="200025" cy="276225"/>
          </a:xfrm>
          <a:prstGeom prst="rect">
            <a:avLst/>
          </a:prstGeom>
        </p:spPr>
      </p:pic>
      <p:pic>
        <p:nvPicPr>
          <p:cNvPr id="130" name="Imagen 12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613162" y="5349469"/>
            <a:ext cx="400050" cy="276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uadroTexto 130"/>
              <p:cNvSpPr txBox="1"/>
              <p:nvPr/>
            </p:nvSpPr>
            <p:spPr>
              <a:xfrm>
                <a:off x="5907673" y="1931895"/>
                <a:ext cx="3017364" cy="622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s-E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s-E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s-ES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s-E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s-E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s-ES" sz="2000" b="1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s-E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s-ES" sz="2000" b="1" dirty="0"/>
                  <a:t> </a:t>
                </a:r>
              </a:p>
            </p:txBody>
          </p:sp>
        </mc:Choice>
        <mc:Fallback xmlns="">
          <p:sp>
            <p:nvSpPr>
              <p:cNvPr id="131" name="CuadroTexto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673" y="1931895"/>
                <a:ext cx="3017364" cy="622543"/>
              </a:xfrm>
              <a:prstGeom prst="rect">
                <a:avLst/>
              </a:prstGeom>
              <a:blipFill>
                <a:blip r:embed="rId30"/>
                <a:stretch>
                  <a:fillRect l="-3636" b="-156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CuadroTexto 131"/>
              <p:cNvSpPr txBox="1"/>
              <p:nvPr/>
            </p:nvSpPr>
            <p:spPr>
              <a:xfrm>
                <a:off x="7901217" y="2643718"/>
                <a:ext cx="8239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s-E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s-E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CuadroTexto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217" y="2643718"/>
                <a:ext cx="823944" cy="276999"/>
              </a:xfrm>
              <a:prstGeom prst="rect">
                <a:avLst/>
              </a:prstGeom>
              <a:blipFill>
                <a:blip r:embed="rId31"/>
                <a:stretch>
                  <a:fillRect l="-2963" r="-6667" b="-88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CuadroTexto 132"/>
              <p:cNvSpPr txBox="1"/>
              <p:nvPr/>
            </p:nvSpPr>
            <p:spPr>
              <a:xfrm>
                <a:off x="5586113" y="3055965"/>
                <a:ext cx="38896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−3∙(</m:t>
                      </m:r>
                      <m:r>
                        <a:rPr lang="es-E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3" name="CuadroTexto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113" y="3055965"/>
                <a:ext cx="3889655" cy="276999"/>
              </a:xfrm>
              <a:prstGeom prst="rect">
                <a:avLst/>
              </a:prstGeom>
              <a:blipFill>
                <a:blip r:embed="rId32"/>
                <a:stretch>
                  <a:fillRect l="-627" t="-2174" r="-940" b="-3478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ángulo 28"/>
              <p:cNvSpPr/>
              <p:nvPr/>
            </p:nvSpPr>
            <p:spPr>
              <a:xfrm>
                <a:off x="1178523" y="3281119"/>
                <a:ext cx="18309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=5−3+1−3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9" name="Rectá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523" y="3281119"/>
                <a:ext cx="1830950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/>
              <p:cNvSpPr/>
              <p:nvPr/>
            </p:nvSpPr>
            <p:spPr>
              <a:xfrm>
                <a:off x="1178523" y="3558118"/>
                <a:ext cx="619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0" name="Rectá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523" y="3558118"/>
                <a:ext cx="619080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34"/>
              <p:cNvSpPr/>
              <p:nvPr/>
            </p:nvSpPr>
            <p:spPr>
              <a:xfrm>
                <a:off x="6209921" y="3352024"/>
                <a:ext cx="18309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=5−3−1−3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5" name="Rectá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921" y="3352024"/>
                <a:ext cx="1830950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ángulo 35"/>
              <p:cNvSpPr/>
              <p:nvPr/>
            </p:nvSpPr>
            <p:spPr>
              <a:xfrm>
                <a:off x="6219882" y="3636758"/>
                <a:ext cx="7922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6" name="Rectá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82" y="3636758"/>
                <a:ext cx="792205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uadroTexto 133"/>
              <p:cNvSpPr txBox="1"/>
              <p:nvPr/>
            </p:nvSpPr>
            <p:spPr>
              <a:xfrm>
                <a:off x="1299246" y="6155228"/>
                <a:ext cx="240845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500" b="1" dirty="0">
                    <a:solidFill>
                      <a:schemeClr val="accent1">
                        <a:lumMod val="50000"/>
                      </a:schemeClr>
                    </a:solidFill>
                  </a:rPr>
                  <a:t>El resto es igual a </a:t>
                </a:r>
                <a14:m>
                  <m:oMath xmlns:m="http://schemas.openxmlformats.org/officeDocument/2006/math">
                    <m:r>
                      <a:rPr lang="es-ES" sz="1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s-ES" sz="15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4" name="CuadroTexto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246" y="6155228"/>
                <a:ext cx="2408455" cy="323165"/>
              </a:xfrm>
              <a:prstGeom prst="rect">
                <a:avLst/>
              </a:prstGeom>
              <a:blipFill>
                <a:blip r:embed="rId37"/>
                <a:stretch>
                  <a:fillRect l="-1013" t="-5660" b="-188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uadroTexto 134"/>
              <p:cNvSpPr txBox="1"/>
              <p:nvPr/>
            </p:nvSpPr>
            <p:spPr>
              <a:xfrm>
                <a:off x="6719343" y="6155227"/>
                <a:ext cx="240845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500" b="1" dirty="0">
                    <a:solidFill>
                      <a:schemeClr val="accent1">
                        <a:lumMod val="50000"/>
                      </a:schemeClr>
                    </a:solidFill>
                  </a:rPr>
                  <a:t>El resto es igual a </a:t>
                </a:r>
                <a14:m>
                  <m:oMath xmlns:m="http://schemas.openxmlformats.org/officeDocument/2006/math">
                    <m:r>
                      <a:rPr lang="es-ES" sz="15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15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s-ES" sz="15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5" name="CuadroTexto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343" y="6155227"/>
                <a:ext cx="2408455" cy="323165"/>
              </a:xfrm>
              <a:prstGeom prst="rect">
                <a:avLst/>
              </a:prstGeom>
              <a:blipFill>
                <a:blip r:embed="rId38"/>
                <a:stretch>
                  <a:fillRect l="-1013" t="-5660" b="-188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Imagen 5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59824" y="4654513"/>
            <a:ext cx="352425" cy="247650"/>
          </a:xfrm>
          <a:prstGeom prst="rect">
            <a:avLst/>
          </a:prstGeom>
        </p:spPr>
      </p:pic>
      <p:sp>
        <p:nvSpPr>
          <p:cNvPr id="6" name="Estrella de 5 puntas 5"/>
          <p:cNvSpPr/>
          <p:nvPr/>
        </p:nvSpPr>
        <p:spPr>
          <a:xfrm>
            <a:off x="10797689" y="5676262"/>
            <a:ext cx="1070850" cy="640547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Mi grabación 7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80"/>
                </p14:media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0797689" y="543966"/>
            <a:ext cx="609600" cy="609600"/>
          </a:xfrm>
          <a:prstGeom prst="rect">
            <a:avLst/>
          </a:prstGeom>
        </p:spPr>
      </p:pic>
      <p:pic>
        <p:nvPicPr>
          <p:cNvPr id="4" name="Mi grabación 7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03.9999"/>
                </p14:media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0723514" y="2034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2500"/>
                            </p:stCondLst>
                            <p:childTnLst>
                              <p:par>
                                <p:cTn id="2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3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5500"/>
                            </p:stCondLst>
                            <p:childTnLst>
                              <p:par>
                                <p:cTn id="2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6500"/>
                            </p:stCondLst>
                            <p:childTnLst>
                              <p:par>
                                <p:cTn id="2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7500"/>
                            </p:stCondLst>
                            <p:childTnLst>
                              <p:par>
                                <p:cTn id="23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9500"/>
                            </p:stCondLst>
                            <p:childTnLst>
                              <p:par>
                                <p:cTn id="23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500"/>
                            </p:stCondLst>
                            <p:childTnLst>
                              <p:par>
                                <p:cTn id="24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2500"/>
                            </p:stCondLst>
                            <p:childTnLst>
                              <p:par>
                                <p:cTn id="246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4500"/>
                            </p:stCondLst>
                            <p:childTnLst>
                              <p:par>
                                <p:cTn id="251" presetID="26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9000"/>
                            </p:stCondLst>
                            <p:childTnLst>
                              <p:par>
                                <p:cTn id="26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73" presetID="26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68000"/>
                            </p:stCondLst>
                            <p:childTnLst>
                              <p:par>
                                <p:cTn id="29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70500"/>
                            </p:stCondLst>
                            <p:childTnLst>
                              <p:par>
                                <p:cTn id="295" presetID="2" presetClass="entr" presetSubtype="4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74500"/>
                            </p:stCondLst>
                            <p:childTnLst>
                              <p:par>
                                <p:cTn id="300" presetID="2" presetClass="entr" presetSubtype="4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5" presetID="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82500"/>
                            </p:stCondLst>
                            <p:childTnLst>
                              <p:par>
                                <p:cTn id="322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8" presetID="26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4" presetID="26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0" presetID="26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6" presetID="26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91000"/>
                            </p:stCondLst>
                            <p:childTnLst>
                              <p:par>
                                <p:cTn id="40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93000"/>
                            </p:stCondLst>
                            <p:childTnLst>
                              <p:par>
                                <p:cTn id="4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93500"/>
                            </p:stCondLst>
                            <p:childTnLst>
                              <p:par>
                                <p:cTn id="43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94500"/>
                            </p:stCondLst>
                            <p:childTnLst>
                              <p:par>
                                <p:cTn id="43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96500"/>
                            </p:stCondLst>
                            <p:childTnLst>
                              <p:par>
                                <p:cTn id="44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97500"/>
                            </p:stCondLst>
                            <p:childTnLst>
                              <p:par>
                                <p:cTn id="44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99500"/>
                            </p:stCondLst>
                            <p:childTnLst>
                              <p:par>
                                <p:cTn id="45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45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463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46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73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78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08000"/>
                            </p:stCondLst>
                            <p:childTnLst>
                              <p:par>
                                <p:cTn id="481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49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0" dur="3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1" dur="3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 showWhenStopped="0">
                <p:cTn id="5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  <p:bldP spid="51" grpId="0"/>
      <p:bldP spid="8" grpId="0"/>
      <p:bldP spid="9" grpId="0"/>
      <p:bldP spid="99" grpId="0"/>
      <p:bldP spid="100" grpId="0"/>
      <p:bldP spid="102" grpId="0"/>
      <p:bldP spid="123" grpId="0"/>
      <p:bldP spid="124" grpId="0"/>
      <p:bldP spid="126" grpId="0"/>
      <p:bldP spid="131" grpId="0"/>
      <p:bldP spid="132" grpId="0"/>
      <p:bldP spid="133" grpId="0"/>
      <p:bldP spid="29" grpId="0"/>
      <p:bldP spid="30" grpId="0"/>
      <p:bldP spid="35" grpId="0"/>
      <p:bldP spid="36" grpId="0"/>
      <p:bldP spid="134" grpId="0"/>
      <p:bldP spid="13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914396" y="365015"/>
                <a:ext cx="88696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b="1" dirty="0"/>
                  <a:t>Determina el resto de las siguientes divisiones usando el teorema del resto. Considera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b="1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6" y="365015"/>
                <a:ext cx="8869680" cy="646331"/>
              </a:xfrm>
              <a:prstGeom prst="rect">
                <a:avLst/>
              </a:prstGeom>
              <a:blipFill>
                <a:blip r:embed="rId7"/>
                <a:stretch>
                  <a:fillRect t="-6604" b="-132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457144" y="1448982"/>
                <a:ext cx="29020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s-ES" b="1" dirty="0">
                    <a:solidFill>
                      <a:srgbClr val="0000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s-ES" b="1" dirty="0">
                    <a:solidFill>
                      <a:srgbClr val="0000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4" y="1448982"/>
                <a:ext cx="2902077" cy="646331"/>
              </a:xfrm>
              <a:prstGeom prst="rect">
                <a:avLst/>
              </a:prstGeom>
              <a:blipFill>
                <a:blip r:embed="rId8"/>
                <a:stretch>
                  <a:fillRect l="-420" b="-660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486896" y="4324364"/>
                <a:ext cx="2549416" cy="560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s-ES" b="1" dirty="0">
                    <a:solidFill>
                      <a:srgbClr val="0000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s-ES" b="1" dirty="0">
                    <a:solidFill>
                      <a:srgbClr val="0000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96" y="4324364"/>
                <a:ext cx="2549416" cy="560218"/>
              </a:xfrm>
              <a:prstGeom prst="rect">
                <a:avLst/>
              </a:prstGeom>
              <a:blipFill>
                <a:blip r:embed="rId9"/>
                <a:stretch>
                  <a:fillRect l="-4067" t="-1087" b="-1521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472020" y="2968627"/>
                <a:ext cx="2057423" cy="5643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s-ES" b="1" dirty="0">
                    <a:solidFill>
                      <a:srgbClr val="0000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s-ES" b="1" dirty="0">
                    <a:solidFill>
                      <a:srgbClr val="0000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20" y="2968627"/>
                <a:ext cx="2057423" cy="564322"/>
              </a:xfrm>
              <a:prstGeom prst="rect">
                <a:avLst/>
              </a:prstGeom>
              <a:blipFill>
                <a:blip r:embed="rId10"/>
                <a:stretch>
                  <a:fillRect l="-5030" t="-2151" b="-150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397449" y="5635381"/>
                <a:ext cx="2576731" cy="560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s-ES" b="1" dirty="0">
                    <a:solidFill>
                      <a:srgbClr val="0000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s-ES" b="1" dirty="0">
                    <a:solidFill>
                      <a:srgbClr val="0000CC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49" y="5635381"/>
                <a:ext cx="2576731" cy="560218"/>
              </a:xfrm>
              <a:prstGeom prst="rect">
                <a:avLst/>
              </a:prstGeom>
              <a:blipFill>
                <a:blip r:embed="rId11"/>
                <a:stretch>
                  <a:fillRect l="-4019" t="-1087" b="-1521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3741599" y="4458489"/>
                <a:ext cx="81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s-E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599" y="4458489"/>
                <a:ext cx="815160" cy="276999"/>
              </a:xfrm>
              <a:prstGeom prst="rect">
                <a:avLst/>
              </a:prstGeom>
              <a:blipFill>
                <a:blip r:embed="rId12"/>
                <a:stretch>
                  <a:fillRect l="-3008" r="-6015" b="-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3711847" y="1583107"/>
                <a:ext cx="642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s-E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847" y="1583107"/>
                <a:ext cx="642035" cy="276999"/>
              </a:xfrm>
              <a:prstGeom prst="rect">
                <a:avLst/>
              </a:prstGeom>
              <a:blipFill>
                <a:blip r:embed="rId13"/>
                <a:stretch>
                  <a:fillRect l="-3810" r="-7619" b="-88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3667029" y="5769506"/>
                <a:ext cx="642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s-E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029" y="5769506"/>
                <a:ext cx="642035" cy="276999"/>
              </a:xfrm>
              <a:prstGeom prst="rect">
                <a:avLst/>
              </a:prstGeom>
              <a:blipFill>
                <a:blip r:embed="rId14"/>
                <a:stretch>
                  <a:fillRect l="-3810" r="-7619" b="-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3726723" y="3104291"/>
                <a:ext cx="815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s-E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723" y="3104291"/>
                <a:ext cx="815160" cy="276999"/>
              </a:xfrm>
              <a:prstGeom prst="rect">
                <a:avLst/>
              </a:prstGeom>
              <a:blipFill>
                <a:blip r:embed="rId15"/>
                <a:stretch>
                  <a:fillRect l="-2985" r="-5970" b="-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5455912" y="2964811"/>
                <a:ext cx="2787623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E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912" y="2964811"/>
                <a:ext cx="2787623" cy="280077"/>
              </a:xfrm>
              <a:prstGeom prst="rect">
                <a:avLst/>
              </a:prstGeom>
              <a:blipFill>
                <a:blip r:embed="rId16"/>
                <a:stretch>
                  <a:fillRect l="-1313" t="-2174" r="-1313" b="-3695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5455912" y="1464037"/>
                <a:ext cx="29863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E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912" y="1464037"/>
                <a:ext cx="2986330" cy="276999"/>
              </a:xfrm>
              <a:prstGeom prst="rect">
                <a:avLst/>
              </a:prstGeom>
              <a:blipFill>
                <a:blip r:embed="rId17"/>
                <a:stretch>
                  <a:fillRect l="-1224" t="-2174" r="-1224" b="-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5414540" y="4319990"/>
                <a:ext cx="36660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540" y="4319990"/>
                <a:ext cx="3666004" cy="276999"/>
              </a:xfrm>
              <a:prstGeom prst="rect">
                <a:avLst/>
              </a:prstGeom>
              <a:blipFill>
                <a:blip r:embed="rId18"/>
                <a:stretch>
                  <a:fillRect l="-831" t="-2222" r="-831" b="-3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5455912" y="5635381"/>
                <a:ext cx="26897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912" y="5635381"/>
                <a:ext cx="2689775" cy="276999"/>
              </a:xfrm>
              <a:prstGeom prst="rect">
                <a:avLst/>
              </a:prstGeom>
              <a:blipFill>
                <a:blip r:embed="rId19"/>
                <a:stretch>
                  <a:fillRect l="-1361" t="-2174" r="-1587" b="-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/>
              <p:cNvSpPr txBox="1"/>
              <p:nvPr/>
            </p:nvSpPr>
            <p:spPr>
              <a:xfrm>
                <a:off x="6003661" y="1806648"/>
                <a:ext cx="16462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=1−3+1−5</m:t>
                      </m:r>
                    </m:oMath>
                  </m:oMathPara>
                </a14:m>
                <a:endParaRPr lang="es-ES" b="0" dirty="0"/>
              </a:p>
            </p:txBody>
          </p:sp>
        </mc:Choice>
        <mc:Fallback xmlns="">
          <p:sp>
            <p:nvSpPr>
              <p:cNvPr id="26" name="Cuadro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61" y="1806648"/>
                <a:ext cx="1646284" cy="276999"/>
              </a:xfrm>
              <a:prstGeom prst="rect">
                <a:avLst/>
              </a:prstGeom>
              <a:blipFill>
                <a:blip r:embed="rId20"/>
                <a:stretch>
                  <a:fillRect l="-741" r="-2593" b="-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/>
              <p:cNvSpPr txBox="1"/>
              <p:nvPr/>
            </p:nvSpPr>
            <p:spPr>
              <a:xfrm>
                <a:off x="6168864" y="3342663"/>
                <a:ext cx="14154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=−1+2+3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4" y="3342663"/>
                <a:ext cx="1415452" cy="276999"/>
              </a:xfrm>
              <a:prstGeom prst="rect">
                <a:avLst/>
              </a:prstGeom>
              <a:blipFill>
                <a:blip r:embed="rId21"/>
                <a:stretch>
                  <a:fillRect l="-862" r="-3017" b="-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ángulo 28"/>
              <p:cNvSpPr/>
              <p:nvPr/>
            </p:nvSpPr>
            <p:spPr>
              <a:xfrm>
                <a:off x="6077561" y="4603267"/>
                <a:ext cx="20874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=81−27−9−1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9" name="Rectá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561" y="4603267"/>
                <a:ext cx="208743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6022155" y="6000837"/>
                <a:ext cx="1646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=8−8+2−5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55" y="6000837"/>
                <a:ext cx="1646285" cy="276999"/>
              </a:xfrm>
              <a:prstGeom prst="rect">
                <a:avLst/>
              </a:prstGeom>
              <a:blipFill>
                <a:blip r:embed="rId23"/>
                <a:stretch>
                  <a:fillRect l="-741" r="-2593" b="-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6003661" y="2105972"/>
                <a:ext cx="6075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61" y="2105972"/>
                <a:ext cx="607539" cy="276999"/>
              </a:xfrm>
              <a:prstGeom prst="rect">
                <a:avLst/>
              </a:prstGeom>
              <a:blipFill>
                <a:blip r:embed="rId24"/>
                <a:stretch>
                  <a:fillRect l="-3000" r="-7000" b="-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6192075" y="3695388"/>
                <a:ext cx="4344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75" y="3695388"/>
                <a:ext cx="434413" cy="276999"/>
              </a:xfrm>
              <a:prstGeom prst="rect">
                <a:avLst/>
              </a:prstGeom>
              <a:blipFill>
                <a:blip r:embed="rId25"/>
                <a:stretch>
                  <a:fillRect l="-4225" r="-9859" b="-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/>
              <p:cNvSpPr txBox="1"/>
              <p:nvPr/>
            </p:nvSpPr>
            <p:spPr>
              <a:xfrm>
                <a:off x="6177199" y="5010778"/>
                <a:ext cx="562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=44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3" name="Cuadro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199" y="5010778"/>
                <a:ext cx="562654" cy="276999"/>
              </a:xfrm>
              <a:prstGeom prst="rect">
                <a:avLst/>
              </a:prstGeom>
              <a:blipFill>
                <a:blip r:embed="rId26"/>
                <a:stretch>
                  <a:fillRect l="-2151" r="-8602" b="-88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/>
              <p:cNvSpPr txBox="1"/>
              <p:nvPr/>
            </p:nvSpPr>
            <p:spPr>
              <a:xfrm>
                <a:off x="6022155" y="6347088"/>
                <a:ext cx="6075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4" name="Cuadro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55" y="6347088"/>
                <a:ext cx="607538" cy="276999"/>
              </a:xfrm>
              <a:prstGeom prst="rect">
                <a:avLst/>
              </a:prstGeom>
              <a:blipFill>
                <a:blip r:embed="rId27"/>
                <a:stretch>
                  <a:fillRect l="-3000" r="-7000" b="-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/>
              <p:cNvSpPr txBox="1"/>
              <p:nvPr/>
            </p:nvSpPr>
            <p:spPr>
              <a:xfrm>
                <a:off x="7649945" y="2122450"/>
                <a:ext cx="240845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500" b="1" dirty="0">
                    <a:solidFill>
                      <a:schemeClr val="accent1">
                        <a:lumMod val="50000"/>
                      </a:schemeClr>
                    </a:solidFill>
                  </a:rPr>
                  <a:t>El resto es igual a </a:t>
                </a:r>
                <a14:m>
                  <m:oMath xmlns:m="http://schemas.openxmlformats.org/officeDocument/2006/math">
                    <m:r>
                      <a:rPr lang="es-ES" sz="1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15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s-ES" sz="15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Cuadro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945" y="2122450"/>
                <a:ext cx="2408455" cy="323165"/>
              </a:xfrm>
              <a:prstGeom prst="rect">
                <a:avLst/>
              </a:prstGeom>
              <a:blipFill>
                <a:blip r:embed="rId28"/>
                <a:stretch>
                  <a:fillRect l="-1013" t="-3774" b="-2075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/>
              <p:cNvSpPr txBox="1"/>
              <p:nvPr/>
            </p:nvSpPr>
            <p:spPr>
              <a:xfrm>
                <a:off x="7649945" y="3690465"/>
                <a:ext cx="240845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500" b="1" dirty="0">
                    <a:solidFill>
                      <a:schemeClr val="accent1">
                        <a:lumMod val="50000"/>
                      </a:schemeClr>
                    </a:solidFill>
                  </a:rPr>
                  <a:t>El resto es igual a </a:t>
                </a:r>
                <a14:m>
                  <m:oMath xmlns:m="http://schemas.openxmlformats.org/officeDocument/2006/math">
                    <m:r>
                      <a:rPr lang="es-ES" sz="15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s-ES" sz="15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Cuadro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945" y="3690465"/>
                <a:ext cx="2408455" cy="323165"/>
              </a:xfrm>
              <a:prstGeom prst="rect">
                <a:avLst/>
              </a:prstGeom>
              <a:blipFill>
                <a:blip r:embed="rId29"/>
                <a:stretch>
                  <a:fillRect l="-1013" t="-3774" b="-2075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/>
              <p:cNvSpPr txBox="1"/>
              <p:nvPr/>
            </p:nvSpPr>
            <p:spPr>
              <a:xfrm>
                <a:off x="7658652" y="4978865"/>
                <a:ext cx="240845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500" b="1" dirty="0">
                    <a:solidFill>
                      <a:schemeClr val="accent1">
                        <a:lumMod val="50000"/>
                      </a:schemeClr>
                    </a:solidFill>
                  </a:rPr>
                  <a:t>El resto es igual a </a:t>
                </a:r>
                <a14:m>
                  <m:oMath xmlns:m="http://schemas.openxmlformats.org/officeDocument/2006/math">
                    <m:r>
                      <a:rPr lang="es-ES" sz="15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𝟒𝟒</m:t>
                    </m:r>
                  </m:oMath>
                </a14:m>
                <a:endParaRPr lang="es-ES" sz="15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Cuadro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652" y="4978865"/>
                <a:ext cx="2408455" cy="323165"/>
              </a:xfrm>
              <a:prstGeom prst="rect">
                <a:avLst/>
              </a:prstGeom>
              <a:blipFill>
                <a:blip r:embed="rId30"/>
                <a:stretch>
                  <a:fillRect l="-1013" t="-5660" b="-188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/>
              <p:cNvSpPr txBox="1"/>
              <p:nvPr/>
            </p:nvSpPr>
            <p:spPr>
              <a:xfrm>
                <a:off x="7658652" y="6363536"/>
                <a:ext cx="240845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500" b="1" dirty="0">
                    <a:solidFill>
                      <a:schemeClr val="accent1">
                        <a:lumMod val="50000"/>
                      </a:schemeClr>
                    </a:solidFill>
                  </a:rPr>
                  <a:t>El resto es igual a </a:t>
                </a:r>
                <a14:m>
                  <m:oMath xmlns:m="http://schemas.openxmlformats.org/officeDocument/2006/math">
                    <m:r>
                      <a:rPr lang="es-ES" sz="15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15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s-ES" sz="15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Cuadro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652" y="6363536"/>
                <a:ext cx="2408455" cy="323165"/>
              </a:xfrm>
              <a:prstGeom prst="rect">
                <a:avLst/>
              </a:prstGeom>
              <a:blipFill>
                <a:blip r:embed="rId31"/>
                <a:stretch>
                  <a:fillRect l="-1013" t="-3774" b="-188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trella de 5 puntas 4"/>
          <p:cNvSpPr/>
          <p:nvPr/>
        </p:nvSpPr>
        <p:spPr>
          <a:xfrm>
            <a:off x="10788502" y="5302030"/>
            <a:ext cx="1205024" cy="333351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Mi grabación 7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87.9999"/>
                </p14:media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0781414" y="951691"/>
            <a:ext cx="609600" cy="609600"/>
          </a:xfrm>
          <a:prstGeom prst="rect">
            <a:avLst/>
          </a:prstGeom>
        </p:spPr>
      </p:pic>
      <p:pic>
        <p:nvPicPr>
          <p:cNvPr id="3" name="Mi grabación 7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6"/>
                </p14:media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0777057" y="31268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5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60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5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1500"/>
                            </p:stCondLst>
                            <p:childTnLst>
                              <p:par>
                                <p:cTn id="100" presetID="26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0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7500"/>
                            </p:stCondLst>
                            <p:childTnLst>
                              <p:par>
                                <p:cTn id="123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2500"/>
                            </p:stCondLst>
                            <p:childTnLst>
                              <p:par>
                                <p:cTn id="131" presetID="26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7000"/>
                            </p:stCondLst>
                            <p:childTnLst>
                              <p:par>
                                <p:cTn id="14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53" presetID="2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8" presetID="2" presetClass="entr" presetSubtype="4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7500"/>
                            </p:stCondLst>
                            <p:childTnLst>
                              <p:par>
                                <p:cTn id="163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1000"/>
                            </p:stCondLst>
                            <p:childTnLst>
                              <p:par>
                                <p:cTn id="18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5" presetID="26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78500"/>
                            </p:stCondLst>
                            <p:childTnLst>
                              <p:par>
                                <p:cTn id="207" presetID="2" presetClass="entr" presetSubtype="4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83500"/>
                            </p:stCondLst>
                            <p:childTnLst>
                              <p:par>
                                <p:cTn id="212" presetID="26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29" presetID="53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89200"/>
                            </p:stCondLst>
                            <p:childTnLst>
                              <p:par>
                                <p:cTn id="235" presetID="2" presetClass="entr" presetSubtype="4" fill="hold" grpId="0" nodeType="after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 showWhenStopped="0">
                <p:cTn id="2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8" grpId="0"/>
      <p:bldP spid="20" grpId="0"/>
      <p:bldP spid="23" grpId="0"/>
      <p:bldP spid="24" grpId="0"/>
      <p:bldP spid="25" grpId="0"/>
      <p:bldP spid="26" grpId="0"/>
      <p:bldP spid="30" grpId="0"/>
      <p:bldP spid="32" grpId="0"/>
      <p:bldP spid="33" grpId="0"/>
      <p:bldP spid="34" grpId="0"/>
      <p:bldP spid="3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Ahora practica tú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/>
              <a:t>Descarga desde página web la actividad correspondiente y sigue las instrucciones.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Puedes escribir tus consultas al correo:</a:t>
            </a:r>
          </a:p>
          <a:p>
            <a:pPr marL="0" indent="0" algn="ctr">
              <a:buNone/>
            </a:pPr>
            <a:r>
              <a:rPr lang="es-ES" sz="2500" b="1" u="sng" dirty="0">
                <a:hlinkClick r:id="rId4"/>
              </a:rPr>
              <a:t>profesora.valeria.matematica@gmail.com</a:t>
            </a:r>
            <a:endParaRPr lang="es-ES" sz="2500" b="1" dirty="0"/>
          </a:p>
          <a:p>
            <a:pPr marL="0" indent="0" algn="ctr">
              <a:buNone/>
            </a:pP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0128739" y="2160589"/>
            <a:ext cx="720969" cy="703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Mi grabación 1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 end="2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89223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1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1103</TotalTime>
  <Words>861</Words>
  <Application>Microsoft Office PowerPoint</Application>
  <PresentationFormat>Panorámica</PresentationFormat>
  <Paragraphs>130</Paragraphs>
  <Slides>9</Slides>
  <Notes>0</Notes>
  <HiddenSlides>0</HiddenSlides>
  <MMClips>9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 Math</vt:lpstr>
      <vt:lpstr>Comic Sans MS</vt:lpstr>
      <vt:lpstr>Times New Roman</vt:lpstr>
      <vt:lpstr>Trebuchet MS</vt:lpstr>
      <vt:lpstr>Wingdings</vt:lpstr>
      <vt:lpstr>Wingdings 3</vt:lpstr>
      <vt:lpstr>1_Faceta</vt:lpstr>
      <vt:lpstr>Polinomios</vt:lpstr>
      <vt:lpstr>Presentación de PowerPoint</vt:lpstr>
      <vt:lpstr>Objetivo</vt:lpstr>
      <vt:lpstr>División sintética</vt:lpstr>
      <vt:lpstr>Ejemplos</vt:lpstr>
      <vt:lpstr>Ejemplos</vt:lpstr>
      <vt:lpstr>Teorema del resto</vt:lpstr>
      <vt:lpstr>Presentación de PowerPoint</vt:lpstr>
      <vt:lpstr>Ahora practica tú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inecuaciones lineales</dc:title>
  <dc:creator>COMPAQ</dc:creator>
  <cp:lastModifiedBy>PC</cp:lastModifiedBy>
  <cp:revision>223</cp:revision>
  <dcterms:created xsi:type="dcterms:W3CDTF">2020-07-20T19:12:38Z</dcterms:created>
  <dcterms:modified xsi:type="dcterms:W3CDTF">2020-09-26T22:24:03Z</dcterms:modified>
</cp:coreProperties>
</file>