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7" r:id="rId4"/>
    <p:sldId id="265" r:id="rId5"/>
    <p:sldId id="259" r:id="rId6"/>
    <p:sldId id="260" r:id="rId7"/>
    <p:sldId id="261" r:id="rId8"/>
    <p:sldId id="262" r:id="rId9"/>
    <p:sldId id="264" r:id="rId10"/>
    <p:sldId id="266" r:id="rId11"/>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8" autoAdjust="0"/>
    <p:restoredTop sz="94660"/>
  </p:normalViewPr>
  <p:slideViewPr>
    <p:cSldViewPr snapToGrid="0" showGuides="1">
      <p:cViewPr varScale="1">
        <p:scale>
          <a:sx n="74" d="100"/>
          <a:sy n="74" d="100"/>
        </p:scale>
        <p:origin x="606" y="72"/>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B9EB4CC-22D0-4252-98BD-257C5D307015}" type="datetimeFigureOut">
              <a:rPr lang="es-CL" smtClean="0"/>
              <a:t>27-03-2020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8C6FD9B-06A0-4013-902F-883110CED02B}" type="slidenum">
              <a:rPr lang="es-CL" smtClean="0"/>
              <a:t>‹Nº›</a:t>
            </a:fld>
            <a:endParaRPr lang="es-CL"/>
          </a:p>
        </p:txBody>
      </p:sp>
    </p:spTree>
    <p:extLst>
      <p:ext uri="{BB962C8B-B14F-4D97-AF65-F5344CB8AC3E}">
        <p14:creationId xmlns:p14="http://schemas.microsoft.com/office/powerpoint/2010/main" val="1601574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B9EB4CC-22D0-4252-98BD-257C5D307015}" type="datetimeFigureOut">
              <a:rPr lang="es-CL" smtClean="0"/>
              <a:t>27-03-2020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48C6FD9B-06A0-4013-902F-883110CED02B}" type="slidenum">
              <a:rPr lang="es-CL" smtClean="0"/>
              <a:t>‹Nº›</a:t>
            </a:fld>
            <a:endParaRPr lang="es-CL"/>
          </a:p>
        </p:txBody>
      </p:sp>
    </p:spTree>
    <p:extLst>
      <p:ext uri="{BB962C8B-B14F-4D97-AF65-F5344CB8AC3E}">
        <p14:creationId xmlns:p14="http://schemas.microsoft.com/office/powerpoint/2010/main" val="2700344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B9EB4CC-22D0-4252-98BD-257C5D307015}" type="datetimeFigureOut">
              <a:rPr lang="es-CL" smtClean="0"/>
              <a:t>27-03-2020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8C6FD9B-06A0-4013-902F-883110CED02B}" type="slidenum">
              <a:rPr lang="es-CL" smtClean="0"/>
              <a:t>‹Nº›</a:t>
            </a:fld>
            <a:endParaRPr lang="es-CL"/>
          </a:p>
        </p:txBody>
      </p:sp>
    </p:spTree>
    <p:extLst>
      <p:ext uri="{BB962C8B-B14F-4D97-AF65-F5344CB8AC3E}">
        <p14:creationId xmlns:p14="http://schemas.microsoft.com/office/powerpoint/2010/main" val="4153117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B9EB4CC-22D0-4252-98BD-257C5D307015}" type="datetimeFigureOut">
              <a:rPr lang="es-CL" smtClean="0"/>
              <a:t>27-03-2020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8C6FD9B-06A0-4013-902F-883110CED02B}" type="slidenum">
              <a:rPr lang="es-CL" smtClean="0"/>
              <a:t>‹Nº›</a:t>
            </a:fld>
            <a:endParaRPr lang="es-C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60206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B9EB4CC-22D0-4252-98BD-257C5D307015}" type="datetimeFigureOut">
              <a:rPr lang="es-CL" smtClean="0"/>
              <a:t>27-03-2020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8C6FD9B-06A0-4013-902F-883110CED02B}" type="slidenum">
              <a:rPr lang="es-CL" smtClean="0"/>
              <a:t>‹Nº›</a:t>
            </a:fld>
            <a:endParaRPr lang="es-CL"/>
          </a:p>
        </p:txBody>
      </p:sp>
    </p:spTree>
    <p:extLst>
      <p:ext uri="{BB962C8B-B14F-4D97-AF65-F5344CB8AC3E}">
        <p14:creationId xmlns:p14="http://schemas.microsoft.com/office/powerpoint/2010/main" val="2935513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B9EB4CC-22D0-4252-98BD-257C5D307015}" type="datetimeFigureOut">
              <a:rPr lang="es-CL" smtClean="0"/>
              <a:t>27-03-2020</a:t>
            </a:fld>
            <a:endParaRPr lang="es-CL"/>
          </a:p>
        </p:txBody>
      </p:sp>
      <p:sp>
        <p:nvSpPr>
          <p:cNvPr id="4"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8C6FD9B-06A0-4013-902F-883110CED02B}" type="slidenum">
              <a:rPr lang="es-CL" smtClean="0"/>
              <a:t>‹Nº›</a:t>
            </a:fld>
            <a:endParaRPr lang="es-CL"/>
          </a:p>
        </p:txBody>
      </p:sp>
    </p:spTree>
    <p:extLst>
      <p:ext uri="{BB962C8B-B14F-4D97-AF65-F5344CB8AC3E}">
        <p14:creationId xmlns:p14="http://schemas.microsoft.com/office/powerpoint/2010/main" val="131954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B9EB4CC-22D0-4252-98BD-257C5D307015}" type="datetimeFigureOut">
              <a:rPr lang="es-CL" smtClean="0"/>
              <a:t>27-03-2020</a:t>
            </a:fld>
            <a:endParaRPr lang="es-CL"/>
          </a:p>
        </p:txBody>
      </p:sp>
      <p:sp>
        <p:nvSpPr>
          <p:cNvPr id="4"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8C6FD9B-06A0-4013-902F-883110CED02B}" type="slidenum">
              <a:rPr lang="es-CL" smtClean="0"/>
              <a:t>‹Nº›</a:t>
            </a:fld>
            <a:endParaRPr lang="es-CL"/>
          </a:p>
        </p:txBody>
      </p:sp>
    </p:spTree>
    <p:extLst>
      <p:ext uri="{BB962C8B-B14F-4D97-AF65-F5344CB8AC3E}">
        <p14:creationId xmlns:p14="http://schemas.microsoft.com/office/powerpoint/2010/main" val="1723480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B9EB4CC-22D0-4252-98BD-257C5D307015}" type="datetimeFigureOut">
              <a:rPr lang="es-CL" smtClean="0"/>
              <a:t>27-03-2020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8C6FD9B-06A0-4013-902F-883110CED02B}" type="slidenum">
              <a:rPr lang="es-CL" smtClean="0"/>
              <a:t>‹Nº›</a:t>
            </a:fld>
            <a:endParaRPr lang="es-CL"/>
          </a:p>
        </p:txBody>
      </p:sp>
    </p:spTree>
    <p:extLst>
      <p:ext uri="{BB962C8B-B14F-4D97-AF65-F5344CB8AC3E}">
        <p14:creationId xmlns:p14="http://schemas.microsoft.com/office/powerpoint/2010/main" val="1280973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B9EB4CC-22D0-4252-98BD-257C5D307015}" type="datetimeFigureOut">
              <a:rPr lang="es-CL" smtClean="0"/>
              <a:t>27-03-2020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8C6FD9B-06A0-4013-902F-883110CED02B}" type="slidenum">
              <a:rPr lang="es-CL" smtClean="0"/>
              <a:t>‹Nº›</a:t>
            </a:fld>
            <a:endParaRPr lang="es-CL"/>
          </a:p>
        </p:txBody>
      </p:sp>
    </p:spTree>
    <p:extLst>
      <p:ext uri="{BB962C8B-B14F-4D97-AF65-F5344CB8AC3E}">
        <p14:creationId xmlns:p14="http://schemas.microsoft.com/office/powerpoint/2010/main" val="1123294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3B9EB4CC-22D0-4252-98BD-257C5D307015}" type="datetimeFigureOut">
              <a:rPr lang="es-CL" smtClean="0"/>
              <a:t>27-03-2020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8C6FD9B-06A0-4013-902F-883110CED02B}" type="slidenum">
              <a:rPr lang="es-CL" smtClean="0"/>
              <a:t>‹Nº›</a:t>
            </a:fld>
            <a:endParaRPr lang="es-CL"/>
          </a:p>
        </p:txBody>
      </p:sp>
    </p:spTree>
    <p:extLst>
      <p:ext uri="{BB962C8B-B14F-4D97-AF65-F5344CB8AC3E}">
        <p14:creationId xmlns:p14="http://schemas.microsoft.com/office/powerpoint/2010/main" val="2059804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B9EB4CC-22D0-4252-98BD-257C5D307015}" type="datetimeFigureOut">
              <a:rPr lang="es-CL" smtClean="0"/>
              <a:t>27-03-2020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8C6FD9B-06A0-4013-902F-883110CED02B}" type="slidenum">
              <a:rPr lang="es-CL" smtClean="0"/>
              <a:t>‹Nº›</a:t>
            </a:fld>
            <a:endParaRPr lang="es-CL"/>
          </a:p>
        </p:txBody>
      </p:sp>
    </p:spTree>
    <p:extLst>
      <p:ext uri="{BB962C8B-B14F-4D97-AF65-F5344CB8AC3E}">
        <p14:creationId xmlns:p14="http://schemas.microsoft.com/office/powerpoint/2010/main" val="2545923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B9EB4CC-22D0-4252-98BD-257C5D307015}" type="datetimeFigureOut">
              <a:rPr lang="es-CL" smtClean="0"/>
              <a:t>27-03-2020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48C6FD9B-06A0-4013-902F-883110CED02B}" type="slidenum">
              <a:rPr lang="es-CL" smtClean="0"/>
              <a:t>‹Nº›</a:t>
            </a:fld>
            <a:endParaRPr lang="es-CL"/>
          </a:p>
        </p:txBody>
      </p:sp>
    </p:spTree>
    <p:extLst>
      <p:ext uri="{BB962C8B-B14F-4D97-AF65-F5344CB8AC3E}">
        <p14:creationId xmlns:p14="http://schemas.microsoft.com/office/powerpoint/2010/main" val="238696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B9EB4CC-22D0-4252-98BD-257C5D307015}" type="datetimeFigureOut">
              <a:rPr lang="es-CL" smtClean="0"/>
              <a:t>27-03-2020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48C6FD9B-06A0-4013-902F-883110CED02B}" type="slidenum">
              <a:rPr lang="es-CL" smtClean="0"/>
              <a:t>‹Nº›</a:t>
            </a:fld>
            <a:endParaRPr lang="es-CL"/>
          </a:p>
        </p:txBody>
      </p:sp>
    </p:spTree>
    <p:extLst>
      <p:ext uri="{BB962C8B-B14F-4D97-AF65-F5344CB8AC3E}">
        <p14:creationId xmlns:p14="http://schemas.microsoft.com/office/powerpoint/2010/main" val="3521239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3B9EB4CC-22D0-4252-98BD-257C5D307015}" type="datetimeFigureOut">
              <a:rPr lang="es-CL" smtClean="0"/>
              <a:t>27-03-2020</a:t>
            </a:fld>
            <a:endParaRPr lang="es-CL"/>
          </a:p>
        </p:txBody>
      </p:sp>
      <p:sp>
        <p:nvSpPr>
          <p:cNvPr id="5" name="Footer Placeholder 3"/>
          <p:cNvSpPr>
            <a:spLocks noGrp="1"/>
          </p:cNvSpPr>
          <p:nvPr>
            <p:ph type="ftr" sz="quarter" idx="11"/>
          </p:nvPr>
        </p:nvSpPr>
        <p:spPr/>
        <p:txBody>
          <a:bodyPr/>
          <a:lstStyle/>
          <a:p>
            <a:endParaRPr lang="es-CL"/>
          </a:p>
        </p:txBody>
      </p:sp>
      <p:sp>
        <p:nvSpPr>
          <p:cNvPr id="6" name="Slide Number Placeholder 4"/>
          <p:cNvSpPr>
            <a:spLocks noGrp="1"/>
          </p:cNvSpPr>
          <p:nvPr>
            <p:ph type="sldNum" sz="quarter" idx="12"/>
          </p:nvPr>
        </p:nvSpPr>
        <p:spPr/>
        <p:txBody>
          <a:bodyPr/>
          <a:lstStyle/>
          <a:p>
            <a:fld id="{48C6FD9B-06A0-4013-902F-883110CED02B}" type="slidenum">
              <a:rPr lang="es-CL" smtClean="0"/>
              <a:t>‹Nº›</a:t>
            </a:fld>
            <a:endParaRPr lang="es-CL"/>
          </a:p>
        </p:txBody>
      </p:sp>
    </p:spTree>
    <p:extLst>
      <p:ext uri="{BB962C8B-B14F-4D97-AF65-F5344CB8AC3E}">
        <p14:creationId xmlns:p14="http://schemas.microsoft.com/office/powerpoint/2010/main" val="1011538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B9EB4CC-22D0-4252-98BD-257C5D307015}" type="datetimeFigureOut">
              <a:rPr lang="es-CL" smtClean="0"/>
              <a:t>27-03-2020</a:t>
            </a:fld>
            <a:endParaRPr lang="es-CL"/>
          </a:p>
        </p:txBody>
      </p:sp>
      <p:sp>
        <p:nvSpPr>
          <p:cNvPr id="5" name="Footer Placeholder 2"/>
          <p:cNvSpPr>
            <a:spLocks noGrp="1"/>
          </p:cNvSpPr>
          <p:nvPr>
            <p:ph type="ftr" sz="quarter" idx="11"/>
          </p:nvPr>
        </p:nvSpPr>
        <p:spPr/>
        <p:txBody>
          <a:bodyPr/>
          <a:lstStyle/>
          <a:p>
            <a:endParaRPr lang="es-CL"/>
          </a:p>
        </p:txBody>
      </p:sp>
      <p:sp>
        <p:nvSpPr>
          <p:cNvPr id="6" name="Slide Number Placeholder 3"/>
          <p:cNvSpPr>
            <a:spLocks noGrp="1"/>
          </p:cNvSpPr>
          <p:nvPr>
            <p:ph type="sldNum" sz="quarter" idx="12"/>
          </p:nvPr>
        </p:nvSpPr>
        <p:spPr/>
        <p:txBody>
          <a:bodyPr/>
          <a:lstStyle/>
          <a:p>
            <a:fld id="{48C6FD9B-06A0-4013-902F-883110CED02B}" type="slidenum">
              <a:rPr lang="es-CL" smtClean="0"/>
              <a:t>‹Nº›</a:t>
            </a:fld>
            <a:endParaRPr lang="es-CL"/>
          </a:p>
        </p:txBody>
      </p:sp>
    </p:spTree>
    <p:extLst>
      <p:ext uri="{BB962C8B-B14F-4D97-AF65-F5344CB8AC3E}">
        <p14:creationId xmlns:p14="http://schemas.microsoft.com/office/powerpoint/2010/main" val="361574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3B9EB4CC-22D0-4252-98BD-257C5D307015}" type="datetimeFigureOut">
              <a:rPr lang="es-CL" smtClean="0"/>
              <a:t>27-03-2020</a:t>
            </a:fld>
            <a:endParaRPr lang="es-CL"/>
          </a:p>
        </p:txBody>
      </p:sp>
      <p:sp>
        <p:nvSpPr>
          <p:cNvPr id="5" name="Footer Placeholder 5"/>
          <p:cNvSpPr>
            <a:spLocks noGrp="1"/>
          </p:cNvSpPr>
          <p:nvPr>
            <p:ph type="ftr" sz="quarter" idx="11"/>
          </p:nvPr>
        </p:nvSpPr>
        <p:spPr/>
        <p:txBody>
          <a:bodyPr/>
          <a:lstStyle/>
          <a:p>
            <a:endParaRPr lang="es-CL"/>
          </a:p>
        </p:txBody>
      </p:sp>
      <p:sp>
        <p:nvSpPr>
          <p:cNvPr id="6" name="Slide Number Placeholder 6"/>
          <p:cNvSpPr>
            <a:spLocks noGrp="1"/>
          </p:cNvSpPr>
          <p:nvPr>
            <p:ph type="sldNum" sz="quarter" idx="12"/>
          </p:nvPr>
        </p:nvSpPr>
        <p:spPr/>
        <p:txBody>
          <a:bodyPr/>
          <a:lstStyle/>
          <a:p>
            <a:fld id="{48C6FD9B-06A0-4013-902F-883110CED02B}" type="slidenum">
              <a:rPr lang="es-CL" smtClean="0"/>
              <a:t>‹Nº›</a:t>
            </a:fld>
            <a:endParaRPr lang="es-CL"/>
          </a:p>
        </p:txBody>
      </p:sp>
    </p:spTree>
    <p:extLst>
      <p:ext uri="{BB962C8B-B14F-4D97-AF65-F5344CB8AC3E}">
        <p14:creationId xmlns:p14="http://schemas.microsoft.com/office/powerpoint/2010/main" val="1640201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B9EB4CC-22D0-4252-98BD-257C5D307015}" type="datetimeFigureOut">
              <a:rPr lang="es-CL" smtClean="0"/>
              <a:t>27-03-2020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48C6FD9B-06A0-4013-902F-883110CED02B}" type="slidenum">
              <a:rPr lang="es-CL" smtClean="0"/>
              <a:t>‹Nº›</a:t>
            </a:fld>
            <a:endParaRPr lang="es-CL"/>
          </a:p>
        </p:txBody>
      </p:sp>
    </p:spTree>
    <p:extLst>
      <p:ext uri="{BB962C8B-B14F-4D97-AF65-F5344CB8AC3E}">
        <p14:creationId xmlns:p14="http://schemas.microsoft.com/office/powerpoint/2010/main" val="2917273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B9EB4CC-22D0-4252-98BD-257C5D307015}" type="datetimeFigureOut">
              <a:rPr lang="es-CL" smtClean="0"/>
              <a:t>27-03-2020</a:t>
            </a:fld>
            <a:endParaRPr lang="es-C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C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8C6FD9B-06A0-4013-902F-883110CED02B}" type="slidenum">
              <a:rPr lang="es-CL" smtClean="0"/>
              <a:t>‹Nº›</a:t>
            </a:fld>
            <a:endParaRPr lang="es-CL"/>
          </a:p>
        </p:txBody>
      </p:sp>
    </p:spTree>
    <p:extLst>
      <p:ext uri="{BB962C8B-B14F-4D97-AF65-F5344CB8AC3E}">
        <p14:creationId xmlns:p14="http://schemas.microsoft.com/office/powerpoint/2010/main" val="23124215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lgn="ctr"/>
            <a:r>
              <a:rPr lang="es-CL" b="1" i="1" u="sng" dirty="0" smtClean="0">
                <a:solidFill>
                  <a:srgbClr val="FF0000"/>
                </a:solidFill>
              </a:rPr>
              <a:t>El afrontamiento Emocional</a:t>
            </a:r>
            <a:endParaRPr lang="es-CL" b="1" i="1" u="sng" dirty="0">
              <a:solidFill>
                <a:srgbClr val="FF0000"/>
              </a:solidFill>
            </a:endParaRPr>
          </a:p>
        </p:txBody>
      </p:sp>
      <p:sp>
        <p:nvSpPr>
          <p:cNvPr id="3" name="Subtítulo 2"/>
          <p:cNvSpPr>
            <a:spLocks noGrp="1"/>
          </p:cNvSpPr>
          <p:nvPr>
            <p:ph type="subTitle" idx="1"/>
          </p:nvPr>
        </p:nvSpPr>
        <p:spPr>
          <a:xfrm>
            <a:off x="1154955" y="4777380"/>
            <a:ext cx="8825658" cy="1443116"/>
          </a:xfrm>
        </p:spPr>
        <p:txBody>
          <a:bodyPr/>
          <a:lstStyle/>
          <a:p>
            <a:pPr algn="r"/>
            <a:r>
              <a:rPr lang="es-CL" i="1" dirty="0" smtClean="0"/>
              <a:t>MARITZA MORA SOZA</a:t>
            </a:r>
          </a:p>
          <a:p>
            <a:pPr algn="r"/>
            <a:r>
              <a:rPr lang="es-CL" i="1" dirty="0" smtClean="0"/>
              <a:t>PSICÓLOGA</a:t>
            </a:r>
          </a:p>
          <a:p>
            <a:pPr algn="r"/>
            <a:r>
              <a:rPr lang="es-CL" i="1" dirty="0" smtClean="0"/>
              <a:t>Colegio nuestra señora de Pompeya</a:t>
            </a:r>
            <a:endParaRPr lang="es-CL" i="1" dirty="0"/>
          </a:p>
        </p:txBody>
      </p:sp>
      <p:pic>
        <p:nvPicPr>
          <p:cNvPr id="4" name="Imagen 3"/>
          <p:cNvPicPr>
            <a:picLocks noChangeAspect="1"/>
          </p:cNvPicPr>
          <p:nvPr/>
        </p:nvPicPr>
        <p:blipFill>
          <a:blip r:embed="rId2"/>
          <a:stretch>
            <a:fillRect/>
          </a:stretch>
        </p:blipFill>
        <p:spPr>
          <a:xfrm>
            <a:off x="682580" y="386366"/>
            <a:ext cx="1584102" cy="1416676"/>
          </a:xfrm>
          <a:prstGeom prst="rect">
            <a:avLst/>
          </a:prstGeom>
        </p:spPr>
      </p:pic>
    </p:spTree>
    <p:extLst>
      <p:ext uri="{BB962C8B-B14F-4D97-AF65-F5344CB8AC3E}">
        <p14:creationId xmlns:p14="http://schemas.microsoft.com/office/powerpoint/2010/main" val="4145880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5" name="Marcador de contenido 4"/>
          <p:cNvSpPr>
            <a:spLocks noGrp="1"/>
          </p:cNvSpPr>
          <p:nvPr>
            <p:ph idx="1"/>
          </p:nvPr>
        </p:nvSpPr>
        <p:spPr>
          <a:xfrm>
            <a:off x="947737" y="5230733"/>
            <a:ext cx="8946541" cy="2732801"/>
          </a:xfrm>
        </p:spPr>
        <p:txBody>
          <a:bodyPr>
            <a:normAutofit/>
          </a:bodyPr>
          <a:lstStyle/>
          <a:p>
            <a:pPr marL="0" indent="0" algn="ctr">
              <a:buNone/>
            </a:pPr>
            <a:r>
              <a:rPr lang="es-CL" sz="3200" b="1" dirty="0" smtClean="0">
                <a:solidFill>
                  <a:srgbClr val="FFFF00"/>
                </a:solidFill>
              </a:rPr>
              <a:t>           ¡</a:t>
            </a:r>
            <a:r>
              <a:rPr lang="es-CL" sz="3200" b="1" i="1" dirty="0" smtClean="0">
                <a:solidFill>
                  <a:srgbClr val="FFFF00"/>
                </a:solidFill>
              </a:rPr>
              <a:t>Gracias</a:t>
            </a:r>
            <a:r>
              <a:rPr lang="es-CL" sz="3200" b="1" dirty="0" smtClean="0">
                <a:solidFill>
                  <a:srgbClr val="FFFF00"/>
                </a:solidFill>
              </a:rPr>
              <a:t>!</a:t>
            </a:r>
          </a:p>
        </p:txBody>
      </p:sp>
      <p:pic>
        <p:nvPicPr>
          <p:cNvPr id="1026" name="Picture 2" descr="Control de Emociones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824" y="1853248"/>
            <a:ext cx="10135675" cy="3377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478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b="1" i="1" u="sng" dirty="0" smtClean="0">
                <a:solidFill>
                  <a:srgbClr val="FF0000"/>
                </a:solidFill>
              </a:rPr>
              <a:t>Las emociones</a:t>
            </a:r>
            <a:endParaRPr lang="es-CL" b="1" i="1" u="sng" dirty="0">
              <a:solidFill>
                <a:srgbClr val="FF0000"/>
              </a:solidFill>
            </a:endParaRPr>
          </a:p>
        </p:txBody>
      </p:sp>
      <p:sp>
        <p:nvSpPr>
          <p:cNvPr id="3" name="Marcador de contenido 2"/>
          <p:cNvSpPr>
            <a:spLocks noGrp="1"/>
          </p:cNvSpPr>
          <p:nvPr>
            <p:ph idx="1"/>
          </p:nvPr>
        </p:nvSpPr>
        <p:spPr/>
        <p:txBody>
          <a:bodyPr>
            <a:normAutofit/>
          </a:bodyPr>
          <a:lstStyle/>
          <a:p>
            <a:pPr algn="just"/>
            <a:r>
              <a:rPr lang="es-CL" dirty="0" smtClean="0"/>
              <a:t>Las medidas sanitarias que se han tomado por la pandemia Coronavirus nos ha llevado al asilamiento social, po lo que serán muy frecuentes, en la mayoría de las personas, sentir emociones como la ansiedad, el miedo, la tristeza, el enfado o la impaciencia. Estas emociones comparten entre si la función de preservar en la vida y movilizarnos para defendernos de lo que nos está amenazando.</a:t>
            </a:r>
          </a:p>
          <a:p>
            <a:pPr algn="just"/>
            <a:r>
              <a:rPr lang="es-CL" dirty="0" smtClean="0"/>
              <a:t>Pero cuando la emoción sobrepasa los niveles e intensidad y frecuencia, cuando no responde a un motivo real y objetivo, o sobredimensiona el peligro, lejos de ayudar a la protección y adaptación, pueden contribuir a incrementar la sensación de indefensión y bloquearnos en la acción.</a:t>
            </a:r>
            <a:endParaRPr lang="es-CL" dirty="0"/>
          </a:p>
        </p:txBody>
      </p:sp>
    </p:spTree>
    <p:extLst>
      <p:ext uri="{BB962C8B-B14F-4D97-AF65-F5344CB8AC3E}">
        <p14:creationId xmlns:p14="http://schemas.microsoft.com/office/powerpoint/2010/main" val="2964495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b="1" u="sng" dirty="0" smtClean="0">
                <a:solidFill>
                  <a:srgbClr val="FF0000"/>
                </a:solidFill>
              </a:rPr>
              <a:t>La Gestión Emocional</a:t>
            </a:r>
            <a:endParaRPr lang="es-CL" dirty="0"/>
          </a:p>
        </p:txBody>
      </p:sp>
      <p:sp>
        <p:nvSpPr>
          <p:cNvPr id="3" name="Marcador de contenido 2"/>
          <p:cNvSpPr>
            <a:spLocks noGrp="1"/>
          </p:cNvSpPr>
          <p:nvPr>
            <p:ph idx="1"/>
          </p:nvPr>
        </p:nvSpPr>
        <p:spPr>
          <a:xfrm>
            <a:off x="1103312" y="1287888"/>
            <a:ext cx="9212665" cy="3245475"/>
          </a:xfrm>
        </p:spPr>
        <p:txBody>
          <a:bodyPr>
            <a:normAutofit/>
          </a:bodyPr>
          <a:lstStyle/>
          <a:p>
            <a:r>
              <a:rPr lang="es-CL" b="1" i="1" dirty="0" smtClean="0">
                <a:solidFill>
                  <a:srgbClr val="FFFF00"/>
                </a:solidFill>
              </a:rPr>
              <a:t>¿</a:t>
            </a:r>
            <a:r>
              <a:rPr lang="es-CL" b="1" i="1" u="sng" dirty="0" smtClean="0">
                <a:solidFill>
                  <a:srgbClr val="FFFF00"/>
                </a:solidFill>
              </a:rPr>
              <a:t>Qué es la gestión emocional</a:t>
            </a:r>
            <a:r>
              <a:rPr lang="es-CL" b="1" i="1" dirty="0" smtClean="0">
                <a:solidFill>
                  <a:srgbClr val="FFFF00"/>
                </a:solidFill>
              </a:rPr>
              <a:t>?</a:t>
            </a:r>
            <a:endParaRPr lang="es-CL" b="1" i="1" dirty="0">
              <a:solidFill>
                <a:srgbClr val="FFFF00"/>
              </a:solidFill>
            </a:endParaRPr>
          </a:p>
          <a:p>
            <a:pPr marL="0" indent="0" algn="just">
              <a:buNone/>
            </a:pPr>
            <a:r>
              <a:rPr lang="es-CL" dirty="0" smtClean="0"/>
              <a:t>La gestión </a:t>
            </a:r>
            <a:r>
              <a:rPr lang="es-CL" dirty="0"/>
              <a:t>de las emociones hace referencia a ser conscientes de las emociones que </a:t>
            </a:r>
            <a:r>
              <a:rPr lang="es-CL" dirty="0" smtClean="0"/>
              <a:t>sentimos.</a:t>
            </a:r>
            <a:r>
              <a:rPr lang="es-CL" dirty="0"/>
              <a:t> </a:t>
            </a:r>
            <a:endParaRPr lang="es-CL" dirty="0" smtClean="0"/>
          </a:p>
          <a:p>
            <a:pPr marL="0" indent="0" algn="just">
              <a:buNone/>
            </a:pPr>
            <a:r>
              <a:rPr lang="es-CL" dirty="0" smtClean="0"/>
              <a:t>Las emociones forman parte de nosotros y tienen una función adaptativa, de sobrevivencia que nos lleva a la acción, nos ayudan a tomar decisiones, estimular cuidados y soluciones, es por ello que hay que aprender a identificarlas, regularlas, aceptarlas y equilibrarlas.</a:t>
            </a:r>
          </a:p>
          <a:p>
            <a:pPr marL="0" indent="0">
              <a:buNone/>
            </a:pPr>
            <a:r>
              <a:rPr lang="es-CL" dirty="0" smtClean="0"/>
              <a:t> </a:t>
            </a:r>
            <a:endParaRPr lang="es-CL" dirty="0"/>
          </a:p>
        </p:txBody>
      </p:sp>
      <p:pic>
        <p:nvPicPr>
          <p:cNvPr id="4" name="Imagen 3"/>
          <p:cNvPicPr>
            <a:picLocks noChangeAspect="1"/>
          </p:cNvPicPr>
          <p:nvPr/>
        </p:nvPicPr>
        <p:blipFill>
          <a:blip r:embed="rId2"/>
          <a:stretch>
            <a:fillRect/>
          </a:stretch>
        </p:blipFill>
        <p:spPr>
          <a:xfrm>
            <a:off x="6456608" y="3825025"/>
            <a:ext cx="5108620" cy="2794714"/>
          </a:xfrm>
          <a:prstGeom prst="rect">
            <a:avLst/>
          </a:prstGeom>
        </p:spPr>
      </p:pic>
    </p:spTree>
    <p:extLst>
      <p:ext uri="{BB962C8B-B14F-4D97-AF65-F5344CB8AC3E}">
        <p14:creationId xmlns:p14="http://schemas.microsoft.com/office/powerpoint/2010/main" val="3278528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b="1" i="1" u="sng" dirty="0" smtClean="0">
                <a:solidFill>
                  <a:srgbClr val="FFFF00"/>
                </a:solidFill>
              </a:rPr>
              <a:t>Utiliza la Inteligencia Emocional</a:t>
            </a:r>
            <a:endParaRPr lang="es-CL" b="1" i="1" u="sng" dirty="0">
              <a:solidFill>
                <a:srgbClr val="FFFF00"/>
              </a:solidFill>
            </a:endParaRPr>
          </a:p>
        </p:txBody>
      </p:sp>
      <p:pic>
        <p:nvPicPr>
          <p:cNvPr id="4" name="Marcador de contenido 3"/>
          <p:cNvPicPr>
            <a:picLocks noGrp="1" noChangeAspect="1"/>
          </p:cNvPicPr>
          <p:nvPr>
            <p:ph idx="1"/>
          </p:nvPr>
        </p:nvPicPr>
        <p:blipFill>
          <a:blip r:embed="rId2"/>
          <a:stretch>
            <a:fillRect/>
          </a:stretch>
        </p:blipFill>
        <p:spPr>
          <a:xfrm>
            <a:off x="850006" y="1571223"/>
            <a:ext cx="10444766" cy="4702935"/>
          </a:xfrm>
          <a:prstGeom prst="rect">
            <a:avLst/>
          </a:prstGeom>
        </p:spPr>
      </p:pic>
    </p:spTree>
    <p:extLst>
      <p:ext uri="{BB962C8B-B14F-4D97-AF65-F5344CB8AC3E}">
        <p14:creationId xmlns:p14="http://schemas.microsoft.com/office/powerpoint/2010/main" val="844292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
            <a:ext cx="10515600" cy="1133340"/>
          </a:xfrm>
        </p:spPr>
        <p:txBody>
          <a:bodyPr>
            <a:normAutofit fontScale="90000"/>
          </a:bodyPr>
          <a:lstStyle/>
          <a:p>
            <a:pPr algn="ctr"/>
            <a:r>
              <a:rPr lang="es-CL" sz="3600" b="1" i="1" u="sng" dirty="0" smtClean="0">
                <a:solidFill>
                  <a:srgbClr val="FF0000"/>
                </a:solidFill>
              </a:rPr>
              <a:t>Dos estrategias de afrontamiento emocional para el Coronavirus</a:t>
            </a:r>
            <a:endParaRPr lang="es-CL" sz="3600" b="1" i="1" u="sng" dirty="0">
              <a:solidFill>
                <a:srgbClr val="FF0000"/>
              </a:solidFill>
            </a:endParaRPr>
          </a:p>
        </p:txBody>
      </p:sp>
      <p:sp>
        <p:nvSpPr>
          <p:cNvPr id="3" name="Marcador de contenido 2"/>
          <p:cNvSpPr>
            <a:spLocks noGrp="1"/>
          </p:cNvSpPr>
          <p:nvPr>
            <p:ph idx="1"/>
          </p:nvPr>
        </p:nvSpPr>
        <p:spPr>
          <a:xfrm>
            <a:off x="373487" y="1133341"/>
            <a:ext cx="11410681" cy="5615190"/>
          </a:xfrm>
        </p:spPr>
        <p:txBody>
          <a:bodyPr>
            <a:normAutofit fontScale="92500" lnSpcReduction="20000"/>
          </a:bodyPr>
          <a:lstStyle/>
          <a:p>
            <a:pPr marL="0" indent="0" algn="just">
              <a:buNone/>
            </a:pPr>
            <a:r>
              <a:rPr lang="es-CL" b="1" dirty="0" smtClean="0">
                <a:solidFill>
                  <a:srgbClr val="FFFF00"/>
                </a:solidFill>
              </a:rPr>
              <a:t>1</a:t>
            </a:r>
            <a:r>
              <a:rPr lang="es-CL" b="1" dirty="0" smtClean="0">
                <a:solidFill>
                  <a:srgbClr val="FFFF00"/>
                </a:solidFill>
              </a:rPr>
              <a:t>. Adoptar una actitud positiva de solución de problemas. La situación que estamos viviendo está generando y generará muchas dificultades y problemas. </a:t>
            </a:r>
          </a:p>
          <a:p>
            <a:pPr algn="just"/>
            <a:r>
              <a:rPr lang="es-CL" dirty="0" smtClean="0"/>
              <a:t>Es normal sentir miedo, incertidumbre, enfado o preocupación. Pero tenemos que superar este primer estadio y disponernos a buscar soluciones. </a:t>
            </a:r>
          </a:p>
          <a:p>
            <a:pPr algn="just"/>
            <a:r>
              <a:rPr lang="es-CL" dirty="0" smtClean="0"/>
              <a:t>Sopesar los recursos a nuestro alcance de un modo realista, centrarnos en lo que está bajo nuestro control.</a:t>
            </a:r>
          </a:p>
          <a:p>
            <a:pPr algn="just"/>
            <a:r>
              <a:rPr lang="es-CL" dirty="0" smtClean="0"/>
              <a:t>No anticiparnos haciendo predicciones catastrofistas. </a:t>
            </a:r>
          </a:p>
          <a:p>
            <a:pPr algn="just"/>
            <a:r>
              <a:rPr lang="es-CL" dirty="0" smtClean="0"/>
              <a:t>Ajustar las expectativas sobre los resultados. </a:t>
            </a:r>
          </a:p>
          <a:p>
            <a:pPr algn="just"/>
            <a:r>
              <a:rPr lang="es-CL" dirty="0" smtClean="0"/>
              <a:t>Felicitarnos por los avances. Colaborar y buscar apoyo. </a:t>
            </a:r>
          </a:p>
          <a:p>
            <a:pPr algn="just"/>
            <a:r>
              <a:rPr lang="es-CL" dirty="0" smtClean="0"/>
              <a:t>En definitiva, enfocarnos a la solución del problema, adaptándonos a las circunstancias.</a:t>
            </a:r>
          </a:p>
          <a:p>
            <a:pPr marL="0" indent="0" algn="just">
              <a:buNone/>
            </a:pPr>
            <a:r>
              <a:rPr lang="es-CL" b="1" dirty="0" smtClean="0">
                <a:solidFill>
                  <a:srgbClr val="FFFF00"/>
                </a:solidFill>
              </a:rPr>
              <a:t>2. Generar, facilitar y propiciar emociones agradables.</a:t>
            </a:r>
          </a:p>
          <a:p>
            <a:pPr algn="just"/>
            <a:r>
              <a:rPr lang="es-CL" dirty="0" smtClean="0"/>
              <a:t>Ante la dificultad, las emociones agradables nos van a ayudar, van a generar mayor motivación, estímulo, más resistencia ante la adversidad o resiliencia.</a:t>
            </a:r>
          </a:p>
          <a:p>
            <a:pPr algn="just"/>
            <a:r>
              <a:rPr lang="es-CL" dirty="0" smtClean="0"/>
              <a:t>Disfrutar de momentos de bienestar es clave para favorecer actitudes positivas al hacer frente a los problemas, y gestionar de un modo más sereno y productivo las diferencias o conflictos con otras personas o familiares, que puedan surgir en momentos tan delicados como estos.</a:t>
            </a:r>
          </a:p>
          <a:p>
            <a:endParaRPr lang="es-CL" dirty="0"/>
          </a:p>
        </p:txBody>
      </p:sp>
    </p:spTree>
    <p:extLst>
      <p:ext uri="{BB962C8B-B14F-4D97-AF65-F5344CB8AC3E}">
        <p14:creationId xmlns:p14="http://schemas.microsoft.com/office/powerpoint/2010/main" val="1406262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03032"/>
            <a:ext cx="10515600" cy="643944"/>
          </a:xfrm>
        </p:spPr>
        <p:txBody>
          <a:bodyPr>
            <a:normAutofit fontScale="90000"/>
          </a:bodyPr>
          <a:lstStyle/>
          <a:p>
            <a:pPr algn="ctr"/>
            <a:r>
              <a:rPr lang="es-CL" b="1" i="1" u="sng" dirty="0" smtClean="0">
                <a:solidFill>
                  <a:srgbClr val="FF0000"/>
                </a:solidFill>
              </a:rPr>
              <a:t>Afrontamiento emocional en familia</a:t>
            </a:r>
            <a:endParaRPr lang="es-CL" b="1" i="1" u="sng" dirty="0">
              <a:solidFill>
                <a:srgbClr val="FF0000"/>
              </a:solidFill>
            </a:endParaRPr>
          </a:p>
        </p:txBody>
      </p:sp>
      <p:sp>
        <p:nvSpPr>
          <p:cNvPr id="3" name="Marcador de contenido 2"/>
          <p:cNvSpPr>
            <a:spLocks noGrp="1"/>
          </p:cNvSpPr>
          <p:nvPr>
            <p:ph idx="1"/>
          </p:nvPr>
        </p:nvSpPr>
        <p:spPr>
          <a:xfrm>
            <a:off x="838200" y="888642"/>
            <a:ext cx="10515600" cy="5288321"/>
          </a:xfrm>
        </p:spPr>
        <p:txBody>
          <a:bodyPr>
            <a:normAutofit fontScale="92500" lnSpcReduction="20000"/>
          </a:bodyPr>
          <a:lstStyle/>
          <a:p>
            <a:pPr algn="just"/>
            <a:r>
              <a:rPr lang="es-CL" dirty="0" smtClean="0"/>
              <a:t>Esta situación, para muchas familias que han pasado de verse un tiempo limitado a estar todo el día juntos, está suponiendo una reformulación del concepto de familia.</a:t>
            </a:r>
          </a:p>
          <a:p>
            <a:pPr algn="just"/>
            <a:r>
              <a:rPr lang="es-CL" dirty="0" smtClean="0"/>
              <a:t>En estas nuevas circunstancias, nuestra propia familia puede ser una novedad.  Las actividades y obligaciones cotidianas y habituales: estudiar, trabajar, jugar ahora se hacen constantemente al lado de nuestra pareja y nuestros hijos.</a:t>
            </a:r>
          </a:p>
          <a:p>
            <a:pPr algn="just"/>
            <a:r>
              <a:rPr lang="es-CL" dirty="0" smtClean="0"/>
              <a:t>Vamos a sentir y a descubrir nuevos aspectos de nosotros, de nuestra pareja y de nuestros hijos e hijas.</a:t>
            </a:r>
          </a:p>
          <a:p>
            <a:pPr algn="just"/>
            <a:r>
              <a:rPr lang="es-CL" dirty="0" smtClean="0"/>
              <a:t>Sentiremos alegrías con ellos, pero también aparecerán emociones displacenteras y conflictivas, que antes podíamos evitar y que ahora nos vemos en la necesidad de compartir y afrontar.</a:t>
            </a:r>
          </a:p>
          <a:p>
            <a:pPr algn="just"/>
            <a:r>
              <a:rPr lang="es-CL" dirty="0" smtClean="0"/>
              <a:t>Ser conscientes de que todo ha cambiado es un punto de partida fundamental para gestionar emocionalmente esta nueva situación.</a:t>
            </a:r>
          </a:p>
          <a:p>
            <a:pPr algn="just"/>
            <a:r>
              <a:rPr lang="es-CL" dirty="0" smtClean="0"/>
              <a:t>En este nuevo contexto, en el que no podemos eludir o retrasar durante mucho tiempo la resolución de un estado emocional, ya que vamos a estar muchos días juntos, van a ser esenciales tres claves:</a:t>
            </a:r>
          </a:p>
          <a:p>
            <a:pPr algn="just"/>
            <a:r>
              <a:rPr lang="es-CL" dirty="0" smtClean="0"/>
              <a:t>La comunicación en la pareja y familia.</a:t>
            </a:r>
          </a:p>
          <a:p>
            <a:pPr algn="just"/>
            <a:r>
              <a:rPr lang="es-CL" dirty="0" smtClean="0"/>
              <a:t>La empatía.</a:t>
            </a:r>
          </a:p>
          <a:p>
            <a:pPr algn="just"/>
            <a:r>
              <a:rPr lang="es-CL" dirty="0" smtClean="0"/>
              <a:t>El valor de la regulación emocional en nuestra vida.</a:t>
            </a:r>
          </a:p>
          <a:p>
            <a:endParaRPr lang="es-CL" dirty="0" smtClean="0"/>
          </a:p>
          <a:p>
            <a:endParaRPr lang="es-CL" dirty="0"/>
          </a:p>
        </p:txBody>
      </p:sp>
      <p:pic>
        <p:nvPicPr>
          <p:cNvPr id="4" name="Imagen 3"/>
          <p:cNvPicPr>
            <a:picLocks noChangeAspect="1"/>
          </p:cNvPicPr>
          <p:nvPr/>
        </p:nvPicPr>
        <p:blipFill>
          <a:blip r:embed="rId2"/>
          <a:stretch>
            <a:fillRect/>
          </a:stretch>
        </p:blipFill>
        <p:spPr>
          <a:xfrm>
            <a:off x="7881738" y="4906851"/>
            <a:ext cx="3472061" cy="1558343"/>
          </a:xfrm>
          <a:prstGeom prst="rect">
            <a:avLst/>
          </a:prstGeom>
        </p:spPr>
      </p:pic>
    </p:spTree>
    <p:extLst>
      <p:ext uri="{BB962C8B-B14F-4D97-AF65-F5344CB8AC3E}">
        <p14:creationId xmlns:p14="http://schemas.microsoft.com/office/powerpoint/2010/main" val="3832436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965914"/>
          </a:xfrm>
        </p:spPr>
        <p:txBody>
          <a:bodyPr>
            <a:normAutofit fontScale="90000"/>
          </a:bodyPr>
          <a:lstStyle/>
          <a:p>
            <a:pPr algn="ctr"/>
            <a:r>
              <a:rPr lang="es-CL" sz="4000" b="1" i="1" u="sng" dirty="0" smtClean="0">
                <a:solidFill>
                  <a:srgbClr val="FF0000"/>
                </a:solidFill>
              </a:rPr>
              <a:t>Consejos para organizarnos con los niños y niñas en el hogar</a:t>
            </a:r>
            <a:endParaRPr lang="es-CL" sz="4000" b="1" i="1" u="sng" dirty="0">
              <a:solidFill>
                <a:srgbClr val="FF0000"/>
              </a:solidFill>
            </a:endParaRPr>
          </a:p>
        </p:txBody>
      </p:sp>
      <p:sp>
        <p:nvSpPr>
          <p:cNvPr id="3" name="Marcador de contenido 2"/>
          <p:cNvSpPr>
            <a:spLocks noGrp="1"/>
          </p:cNvSpPr>
          <p:nvPr>
            <p:ph idx="1"/>
          </p:nvPr>
        </p:nvSpPr>
        <p:spPr>
          <a:xfrm>
            <a:off x="838200" y="1159100"/>
            <a:ext cx="10515600" cy="5698900"/>
          </a:xfrm>
        </p:spPr>
        <p:txBody>
          <a:bodyPr>
            <a:noAutofit/>
          </a:bodyPr>
          <a:lstStyle/>
          <a:p>
            <a:pPr algn="just"/>
            <a:r>
              <a:rPr lang="es-CL" sz="1400" dirty="0" smtClean="0"/>
              <a:t>Normalizar la situación. Explicarles que estamos en casa por la especial situación de todo el país, no de vacaciones. Animarles a que pregunten sus dudas, que expresen sus necesidades y sus emociones. Establecer unos momentos al día para que puedan hacerlo.</a:t>
            </a:r>
          </a:p>
          <a:p>
            <a:pPr algn="just"/>
            <a:r>
              <a:rPr lang="es-CL" sz="1400" dirty="0" smtClean="0"/>
              <a:t>Comunicarles que vamos a aprovechar la oportunidad para organizar y planificar actividades de la escuela, que seguirán aprendiendo, pero que también habrá tiempo para actividades divertidas, tanto para ellos, como en familia.</a:t>
            </a:r>
          </a:p>
          <a:p>
            <a:pPr algn="just"/>
            <a:r>
              <a:rPr lang="es-CL" sz="1400" dirty="0" smtClean="0"/>
              <a:t>Diferenciar los espacios de la semana con los de los fines de semana con rutinas diferentes.</a:t>
            </a:r>
          </a:p>
          <a:p>
            <a:pPr algn="just"/>
            <a:r>
              <a:rPr lang="es-CL" sz="1400" dirty="0" smtClean="0"/>
              <a:t>Fijar tareas que se puedan realizar. No sobrecargarles ni dejar que no hagan ninguna. Combinar actividades dirigidas con actividades libres.</a:t>
            </a:r>
          </a:p>
          <a:p>
            <a:pPr algn="just"/>
            <a:r>
              <a:rPr lang="es-CL" sz="1400" dirty="0" smtClean="0"/>
              <a:t>Si hay más de un niño o niña en casa, y tienen diferente edades, necesitan tiempo de exclusividad, con hermanos y hermanas y en familia. Cuanto más pequeños sean, más necesitarán de nosotros.</a:t>
            </a:r>
          </a:p>
          <a:p>
            <a:pPr algn="just"/>
            <a:r>
              <a:rPr lang="es-CL" sz="1400" dirty="0" smtClean="0"/>
              <a:t>Tanto si padres trabajan fuera de casa o en casa, decirles el tiempo que dedicaran al trabajo, y cuándo se terminara de trabajar para estar con ellos. Si el adulto tiene que salir de casa, darles seguridad a los niños/as que se cuidaran y protegerán.</a:t>
            </a:r>
          </a:p>
          <a:p>
            <a:pPr algn="just"/>
            <a:r>
              <a:rPr lang="es-CL" sz="1400" dirty="0" smtClean="0"/>
              <a:t>Mantener algunas rutinas similares a las que tenían, compaginándolas con nuevas. Si hay rutinas, se regularán mejor emociones como el aburrimiento, tristeza, el estrés o la ansiedad, que pueden aparecer tanto en los padres y madres como en los menores. Por ejemplo: las horas de sueño, de higiene personal, horarios de comida.</a:t>
            </a:r>
          </a:p>
          <a:p>
            <a:pPr algn="just"/>
            <a:r>
              <a:rPr lang="es-CL" sz="1400" dirty="0" smtClean="0"/>
              <a:t>Participar en las tareas de casa: poner la mesa, quitarla, recoger su cuarto, sus juguetes…</a:t>
            </a:r>
          </a:p>
          <a:p>
            <a:pPr algn="just"/>
            <a:r>
              <a:rPr lang="es-CL" sz="1400" dirty="0" smtClean="0"/>
              <a:t>Establecer un horario de deberes del colegio, para ver películas solos o en familia, o dibujos, juego libre, o conjunto, actividades en familia (juego de mesa, cocinar, jugar al escondite), actividad física (yoga, bailar).</a:t>
            </a:r>
          </a:p>
          <a:p>
            <a:pPr algn="just"/>
            <a:r>
              <a:rPr lang="es-CL" sz="1400" dirty="0" smtClean="0"/>
              <a:t>Establecer el tiempo de uso del móvil, Tablet o consolas a la semana y en el fin de semana.</a:t>
            </a:r>
          </a:p>
          <a:p>
            <a:endParaRPr lang="es-CL" sz="1400" dirty="0"/>
          </a:p>
        </p:txBody>
      </p:sp>
    </p:spTree>
    <p:extLst>
      <p:ext uri="{BB962C8B-B14F-4D97-AF65-F5344CB8AC3E}">
        <p14:creationId xmlns:p14="http://schemas.microsoft.com/office/powerpoint/2010/main" val="2358257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57577"/>
            <a:ext cx="10515600" cy="1171978"/>
          </a:xfrm>
        </p:spPr>
        <p:txBody>
          <a:bodyPr>
            <a:normAutofit fontScale="90000"/>
          </a:bodyPr>
          <a:lstStyle/>
          <a:p>
            <a:pPr algn="ctr"/>
            <a:r>
              <a:rPr lang="es-CL" sz="4000" b="1" i="1" u="sng" dirty="0" smtClean="0">
                <a:solidFill>
                  <a:srgbClr val="FF0000"/>
                </a:solidFill>
              </a:rPr>
              <a:t>Consejo </a:t>
            </a:r>
            <a:r>
              <a:rPr lang="es-CL" sz="4000" b="1" i="1" u="sng" dirty="0" smtClean="0">
                <a:solidFill>
                  <a:srgbClr val="FF0000"/>
                </a:solidFill>
              </a:rPr>
              <a:t>para Organizarnos con los hijos e hijas adolescentes en el hogar</a:t>
            </a:r>
            <a:br>
              <a:rPr lang="es-CL" sz="4000" b="1" i="1" u="sng" dirty="0" smtClean="0">
                <a:solidFill>
                  <a:srgbClr val="FF0000"/>
                </a:solidFill>
              </a:rPr>
            </a:br>
            <a:endParaRPr lang="es-CL" sz="4000" b="1" i="1" u="sng" dirty="0">
              <a:solidFill>
                <a:srgbClr val="FF0000"/>
              </a:solidFill>
            </a:endParaRPr>
          </a:p>
        </p:txBody>
      </p:sp>
      <p:sp>
        <p:nvSpPr>
          <p:cNvPr id="3" name="Marcador de contenido 2"/>
          <p:cNvSpPr>
            <a:spLocks noGrp="1"/>
          </p:cNvSpPr>
          <p:nvPr>
            <p:ph idx="1"/>
          </p:nvPr>
        </p:nvSpPr>
        <p:spPr>
          <a:xfrm>
            <a:off x="347731" y="1558345"/>
            <a:ext cx="11526590" cy="5190186"/>
          </a:xfrm>
        </p:spPr>
        <p:txBody>
          <a:bodyPr>
            <a:noAutofit/>
          </a:bodyPr>
          <a:lstStyle/>
          <a:p>
            <a:pPr algn="just"/>
            <a:r>
              <a:rPr lang="es-CL" sz="1400" dirty="0"/>
              <a:t>E</a:t>
            </a:r>
            <a:r>
              <a:rPr lang="es-CL" sz="1400" dirty="0" smtClean="0"/>
              <a:t>s importante comprender esta etapa adolescente, empatizar con nuestros hijos e hijas para el bienestar de toda la familia.</a:t>
            </a:r>
          </a:p>
          <a:p>
            <a:pPr algn="just"/>
            <a:r>
              <a:rPr lang="es-CL" sz="1400" dirty="0" smtClean="0"/>
              <a:t>Fomentar espacios para hablar de la situación de cambio que estamos viviendo. La mayoría de los adolescentes están en contacto continuo con la información a través de las redes sociales y de internet, pero esta puede no ser realista. Es importante ayudarles a entender e interpretar correctamente la información para que no la minimicen o exageren, llevándoles a comportamientos no recomendables.</a:t>
            </a:r>
          </a:p>
          <a:p>
            <a:pPr algn="just"/>
            <a:r>
              <a:rPr lang="es-CL" sz="1400" dirty="0" smtClean="0"/>
              <a:t>Darles una información real y actualizada, sin alarmarles en exceso, pero sin caer en el proteccionismo. Si hay algo a lo que no sabemos responder, darle normalidad sin mentir al respecto e intentar buscar juntos la respuesta. Transmitir siempre seguridad y sensación de control, y facilitar que puedan preguntar sus dudas.</a:t>
            </a:r>
          </a:p>
          <a:p>
            <a:pPr algn="just"/>
            <a:r>
              <a:rPr lang="es-CL" sz="1400" dirty="0" smtClean="0"/>
              <a:t>Dejar que expresen cómo se sienten y normalizar el miedo como algo adaptativo. Es normal sentir miedo y otras muchas emociones, enseñarle el lado bueno de sentirlas. Pueden sentirse asustados e indefensos, y ocultarlo. Otros sin embargo, se mostrarán alarmados, pudiendo incluso hacer preguntas acerca de catástrofes, número de muertes, etc.</a:t>
            </a:r>
          </a:p>
          <a:p>
            <a:pPr algn="just"/>
            <a:r>
              <a:rPr lang="es-CL" sz="1400" dirty="0" smtClean="0"/>
              <a:t>Ayudarles a gestionar su tiempo y sus horarios. Les va a resultar más difícil hacerlo por si mismos. Favorecer rutinas diarias hará que se adapten mejor a la situación hasta que se reanuden las clases (tiempo de estudio, deberes o lectura en casa, colaboración en tareas domésticas, etc.). Establecer un orden temporal en sus conductas diarias: primero hacer las “obligaciones” y posteriormente las actividades de ocio o juego (ordenador, videojuegos, etc.).</a:t>
            </a:r>
          </a:p>
          <a:p>
            <a:pPr algn="just"/>
            <a:r>
              <a:rPr lang="es-CL" sz="1400" dirty="0" smtClean="0"/>
              <a:t>Fomentar el uso responsable y limitado de la tecnología evitando que se convierta en un entretenimiento constante e indiscriminado.</a:t>
            </a:r>
          </a:p>
          <a:p>
            <a:pPr algn="just"/>
            <a:r>
              <a:rPr lang="es-CL" sz="1400" dirty="0" smtClean="0"/>
              <a:t>Animarles a que estén en contacto social con sus amistades y compañeros de clase, por </a:t>
            </a:r>
            <a:r>
              <a:rPr lang="es-CL" sz="1400" dirty="0" err="1" smtClean="0"/>
              <a:t>videollamada</a:t>
            </a:r>
            <a:r>
              <a:rPr lang="es-CL" sz="1400" dirty="0" smtClean="0"/>
              <a:t> o telefónicamente, así como con familiares que estén fuera de casa.</a:t>
            </a:r>
          </a:p>
          <a:p>
            <a:pPr algn="just"/>
            <a:r>
              <a:rPr lang="es-CL" sz="1400" dirty="0" smtClean="0"/>
              <a:t>Fomentar su conciencia social. Este es un buen momento.</a:t>
            </a:r>
            <a:endParaRPr lang="es-CL" sz="1400" dirty="0"/>
          </a:p>
        </p:txBody>
      </p:sp>
    </p:spTree>
    <p:extLst>
      <p:ext uri="{BB962C8B-B14F-4D97-AF65-F5344CB8AC3E}">
        <p14:creationId xmlns:p14="http://schemas.microsoft.com/office/powerpoint/2010/main" val="3738548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154546"/>
            <a:ext cx="9404723" cy="1416677"/>
          </a:xfrm>
        </p:spPr>
        <p:txBody>
          <a:bodyPr/>
          <a:lstStyle/>
          <a:p>
            <a:pPr algn="ctr"/>
            <a:r>
              <a:rPr lang="es-CL" b="1" i="1" u="sng" dirty="0" smtClean="0">
                <a:solidFill>
                  <a:srgbClr val="FF0000"/>
                </a:solidFill>
              </a:rPr>
              <a:t>Recomendaciones para afrontar el aislamiento social</a:t>
            </a:r>
            <a:endParaRPr lang="es-CL" b="1" i="1" u="sng" dirty="0">
              <a:solidFill>
                <a:srgbClr val="FF0000"/>
              </a:solidFill>
            </a:endParaRPr>
          </a:p>
        </p:txBody>
      </p:sp>
      <p:sp>
        <p:nvSpPr>
          <p:cNvPr id="3" name="Marcador de contenido 2"/>
          <p:cNvSpPr>
            <a:spLocks noGrp="1"/>
          </p:cNvSpPr>
          <p:nvPr>
            <p:ph idx="1"/>
          </p:nvPr>
        </p:nvSpPr>
        <p:spPr>
          <a:xfrm>
            <a:off x="347730" y="1571224"/>
            <a:ext cx="7456867" cy="5151548"/>
          </a:xfrm>
        </p:spPr>
        <p:txBody>
          <a:bodyPr>
            <a:normAutofit fontScale="47500" lnSpcReduction="20000"/>
          </a:bodyPr>
          <a:lstStyle/>
          <a:p>
            <a:pPr marL="0" indent="0" algn="just">
              <a:buNone/>
            </a:pPr>
            <a:r>
              <a:rPr lang="es-CL" sz="3400" dirty="0" smtClean="0"/>
              <a:t>1. Observa tus emociones, acéptalas, no te asustes por </a:t>
            </a:r>
            <a:r>
              <a:rPr lang="es-CL" sz="3400" dirty="0" smtClean="0"/>
              <a:t>sentirlas comparte </a:t>
            </a:r>
            <a:r>
              <a:rPr lang="es-CL" sz="3400" dirty="0" smtClean="0"/>
              <a:t>tus emociones con tu familia.</a:t>
            </a:r>
          </a:p>
          <a:p>
            <a:pPr marL="0" indent="0" algn="just">
              <a:buNone/>
            </a:pPr>
            <a:r>
              <a:rPr lang="es-CL" sz="3400" dirty="0" smtClean="0"/>
              <a:t>2. Revisa cómo afrontar esta situación. Céntrate en lo que sí puedes hacer y no en tus limitaciones.</a:t>
            </a:r>
          </a:p>
          <a:p>
            <a:pPr marL="0" indent="0" algn="just">
              <a:buNone/>
            </a:pPr>
            <a:r>
              <a:rPr lang="es-CL" sz="3400" dirty="0" smtClean="0"/>
              <a:t>3. Refuérzate por cada tarea, dificultad, meta y objetivo que estés logrando superar, por pequeño que pueda parecerte.</a:t>
            </a:r>
          </a:p>
          <a:p>
            <a:pPr marL="0" indent="0" algn="just">
              <a:buNone/>
            </a:pPr>
            <a:r>
              <a:rPr lang="es-CL" sz="3400" dirty="0" smtClean="0"/>
              <a:t>4. Sonríe, propicia el buen humor, oriéntate hacia lo bonito, divertido y agradable. Pon tu atención en descubrirlo.</a:t>
            </a:r>
          </a:p>
          <a:p>
            <a:pPr marL="0" indent="0" algn="just">
              <a:buNone/>
            </a:pPr>
            <a:r>
              <a:rPr lang="es-CL" sz="3400" dirty="0" smtClean="0"/>
              <a:t>5. Organízate.  Establece rutinas y planes diarios.  Realiza y cumple planes.  Verás que logras mayor sensación de control y normalidad.</a:t>
            </a:r>
          </a:p>
          <a:p>
            <a:pPr marL="0" indent="0" algn="just">
              <a:buNone/>
            </a:pPr>
            <a:r>
              <a:rPr lang="es-CL" sz="3400" dirty="0" smtClean="0"/>
              <a:t>6. Mantén el contacto social que te permite esta situación: teléfono, </a:t>
            </a:r>
            <a:r>
              <a:rPr lang="es-CL" sz="3400" dirty="0" err="1" smtClean="0"/>
              <a:t>videollamada</a:t>
            </a:r>
            <a:r>
              <a:rPr lang="es-CL" sz="3400" dirty="0" smtClean="0"/>
              <a:t>, etc.</a:t>
            </a:r>
          </a:p>
          <a:p>
            <a:pPr marL="0" indent="0" algn="just">
              <a:buNone/>
            </a:pPr>
            <a:r>
              <a:rPr lang="es-CL" sz="3400" dirty="0" smtClean="0"/>
              <a:t>7. Selecciona cuándo, cuanto y cómo informarte sobre el coronavirus.  Dedica el tiempo justo y hazlo en fuentes oficiales y fiables.</a:t>
            </a:r>
          </a:p>
          <a:p>
            <a:pPr marL="0" indent="0" algn="just">
              <a:buNone/>
            </a:pPr>
            <a:r>
              <a:rPr lang="es-CL" sz="3400" dirty="0" smtClean="0"/>
              <a:t>8. Fomenta la empatía, la comunicación y el acercamiento con los tuyos, Considéralo un momento para unir y fortalecer tus vínculos.</a:t>
            </a:r>
          </a:p>
          <a:p>
            <a:pPr marL="0" indent="0" algn="just">
              <a:buNone/>
            </a:pPr>
            <a:r>
              <a:rPr lang="es-CL" sz="3400" dirty="0" smtClean="0"/>
              <a:t>9.  Mantén tu actividad física.  Pon imaginación o busca información para entrenar en casa.</a:t>
            </a:r>
          </a:p>
          <a:p>
            <a:pPr marL="0" indent="0" algn="just">
              <a:buNone/>
            </a:pPr>
            <a:r>
              <a:rPr lang="es-CL" sz="3400" dirty="0" smtClean="0"/>
              <a:t>10. Alimenta tu mente, aprovecha este tiempo para aprender, leer, escuchar música, etc</a:t>
            </a:r>
            <a:r>
              <a:rPr lang="es-CL" sz="3400" dirty="0" smtClean="0"/>
              <a:t>.</a:t>
            </a:r>
            <a:endParaRPr lang="es-CL" sz="3400" dirty="0" smtClean="0"/>
          </a:p>
        </p:txBody>
      </p:sp>
      <p:pic>
        <p:nvPicPr>
          <p:cNvPr id="4" name="Imagen 3"/>
          <p:cNvPicPr>
            <a:picLocks noChangeAspect="1"/>
          </p:cNvPicPr>
          <p:nvPr/>
        </p:nvPicPr>
        <p:blipFill>
          <a:blip r:embed="rId2"/>
          <a:stretch>
            <a:fillRect/>
          </a:stretch>
        </p:blipFill>
        <p:spPr>
          <a:xfrm>
            <a:off x="8139448" y="1378039"/>
            <a:ext cx="3773510" cy="1571223"/>
          </a:xfrm>
          <a:prstGeom prst="rect">
            <a:avLst/>
          </a:prstGeom>
        </p:spPr>
      </p:pic>
      <p:pic>
        <p:nvPicPr>
          <p:cNvPr id="5" name="Imagen 4"/>
          <p:cNvPicPr>
            <a:picLocks noChangeAspect="1"/>
          </p:cNvPicPr>
          <p:nvPr/>
        </p:nvPicPr>
        <p:blipFill>
          <a:blip r:embed="rId3"/>
          <a:stretch>
            <a:fillRect/>
          </a:stretch>
        </p:blipFill>
        <p:spPr>
          <a:xfrm>
            <a:off x="8139448" y="3055513"/>
            <a:ext cx="3773510" cy="1578064"/>
          </a:xfrm>
          <a:prstGeom prst="rect">
            <a:avLst/>
          </a:prstGeom>
        </p:spPr>
      </p:pic>
      <p:pic>
        <p:nvPicPr>
          <p:cNvPr id="6" name="Imagen 5"/>
          <p:cNvPicPr>
            <a:picLocks noChangeAspect="1"/>
          </p:cNvPicPr>
          <p:nvPr/>
        </p:nvPicPr>
        <p:blipFill>
          <a:blip r:embed="rId4"/>
          <a:stretch>
            <a:fillRect/>
          </a:stretch>
        </p:blipFill>
        <p:spPr>
          <a:xfrm>
            <a:off x="8139448" y="4739828"/>
            <a:ext cx="3773510" cy="1714500"/>
          </a:xfrm>
          <a:prstGeom prst="rect">
            <a:avLst/>
          </a:prstGeom>
        </p:spPr>
      </p:pic>
    </p:spTree>
    <p:extLst>
      <p:ext uri="{BB962C8B-B14F-4D97-AF65-F5344CB8AC3E}">
        <p14:creationId xmlns:p14="http://schemas.microsoft.com/office/powerpoint/2010/main" val="27806334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162</TotalTime>
  <Words>1536</Words>
  <Application>Microsoft Office PowerPoint</Application>
  <PresentationFormat>Panorámica</PresentationFormat>
  <Paragraphs>66</Paragraphs>
  <Slides>10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Century Gothic</vt:lpstr>
      <vt:lpstr>Wingdings 3</vt:lpstr>
      <vt:lpstr>Ion</vt:lpstr>
      <vt:lpstr>El afrontamiento Emocional</vt:lpstr>
      <vt:lpstr>Las emociones</vt:lpstr>
      <vt:lpstr>La Gestión Emocional</vt:lpstr>
      <vt:lpstr>Utiliza la Inteligencia Emocional</vt:lpstr>
      <vt:lpstr>Dos estrategias de afrontamiento emocional para el Coronavirus</vt:lpstr>
      <vt:lpstr>Afrontamiento emocional en familia</vt:lpstr>
      <vt:lpstr>Consejos para organizarnos con los niños y niñas en el hogar</vt:lpstr>
      <vt:lpstr>Consejo para Organizarnos con los hijos e hijas adolescentes en el hogar </vt:lpstr>
      <vt:lpstr>Recomendaciones para afrontar el aislamiento social</vt:lpstr>
      <vt:lpstr>Presentación de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maritza mora</dc:creator>
  <cp:lastModifiedBy>maritza mora</cp:lastModifiedBy>
  <cp:revision>17</cp:revision>
  <dcterms:created xsi:type="dcterms:W3CDTF">2020-03-27T18:38:36Z</dcterms:created>
  <dcterms:modified xsi:type="dcterms:W3CDTF">2020-03-27T21:31:09Z</dcterms:modified>
</cp:coreProperties>
</file>