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74" r:id="rId2"/>
    <p:sldId id="276" r:id="rId3"/>
    <p:sldId id="258" r:id="rId4"/>
    <p:sldId id="256" r:id="rId5"/>
    <p:sldId id="262" r:id="rId6"/>
    <p:sldId id="261" r:id="rId7"/>
    <p:sldId id="260" r:id="rId8"/>
    <p:sldId id="266" r:id="rId9"/>
    <p:sldId id="265" r:id="rId10"/>
    <p:sldId id="264" r:id="rId11"/>
    <p:sldId id="263" r:id="rId12"/>
    <p:sldId id="270" r:id="rId13"/>
    <p:sldId id="269" r:id="rId14"/>
    <p:sldId id="268" r:id="rId15"/>
    <p:sldId id="267" r:id="rId16"/>
    <p:sldId id="273" r:id="rId17"/>
    <p:sldId id="272" r:id="rId18"/>
    <p:sldId id="271" r:id="rId19"/>
    <p:sldId id="259" r:id="rId20"/>
    <p:sldId id="275" r:id="rId21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38" autoAdjust="0"/>
    <p:restoredTop sz="94660"/>
  </p:normalViewPr>
  <p:slideViewPr>
    <p:cSldViewPr snapToGrid="0">
      <p:cViewPr varScale="1">
        <p:scale>
          <a:sx n="72" d="100"/>
          <a:sy n="72" d="100"/>
        </p:scale>
        <p:origin x="78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7318A-12B0-4ECC-8491-9C376ADDD5F8}" type="datetimeFigureOut">
              <a:rPr lang="es-CL" smtClean="0"/>
              <a:t>19-05-2020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2E4C835-4CEB-403F-9D6B-FD69B779EEF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5081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7318A-12B0-4ECC-8491-9C376ADDD5F8}" type="datetimeFigureOut">
              <a:rPr lang="es-CL" smtClean="0"/>
              <a:t>19-05-2020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2E4C835-4CEB-403F-9D6B-FD69B779EEF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67868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7318A-12B0-4ECC-8491-9C376ADDD5F8}" type="datetimeFigureOut">
              <a:rPr lang="es-CL" smtClean="0"/>
              <a:t>19-05-2020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2E4C835-4CEB-403F-9D6B-FD69B779EEFF}" type="slidenum">
              <a:rPr lang="es-CL" smtClean="0"/>
              <a:t>‹Nº›</a:t>
            </a:fld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89810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7318A-12B0-4ECC-8491-9C376ADDD5F8}" type="datetimeFigureOut">
              <a:rPr lang="es-CL" smtClean="0"/>
              <a:t>19-05-2020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2E4C835-4CEB-403F-9D6B-FD69B779EEF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26226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7318A-12B0-4ECC-8491-9C376ADDD5F8}" type="datetimeFigureOut">
              <a:rPr lang="es-CL" smtClean="0"/>
              <a:t>19-05-2020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2E4C835-4CEB-403F-9D6B-FD69B779EEFF}" type="slidenum">
              <a:rPr lang="es-CL" smtClean="0"/>
              <a:t>‹Nº›</a:t>
            </a:fld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623978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7318A-12B0-4ECC-8491-9C376ADDD5F8}" type="datetimeFigureOut">
              <a:rPr lang="es-CL" smtClean="0"/>
              <a:t>19-05-2020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2E4C835-4CEB-403F-9D6B-FD69B779EEF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556612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7318A-12B0-4ECC-8491-9C376ADDD5F8}" type="datetimeFigureOut">
              <a:rPr lang="es-CL" smtClean="0"/>
              <a:t>19-05-2020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4C835-4CEB-403F-9D6B-FD69B779EEF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952771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7318A-12B0-4ECC-8491-9C376ADDD5F8}" type="datetimeFigureOut">
              <a:rPr lang="es-CL" smtClean="0"/>
              <a:t>19-05-2020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4C835-4CEB-403F-9D6B-FD69B779EEF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96094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7318A-12B0-4ECC-8491-9C376ADDD5F8}" type="datetimeFigureOut">
              <a:rPr lang="es-CL" smtClean="0"/>
              <a:t>19-05-2020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4C835-4CEB-403F-9D6B-FD69B779EEF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0729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7318A-12B0-4ECC-8491-9C376ADDD5F8}" type="datetimeFigureOut">
              <a:rPr lang="es-CL" smtClean="0"/>
              <a:t>19-05-2020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2E4C835-4CEB-403F-9D6B-FD69B779EEF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2078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7318A-12B0-4ECC-8491-9C376ADDD5F8}" type="datetimeFigureOut">
              <a:rPr lang="es-CL" smtClean="0"/>
              <a:t>19-05-2020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2E4C835-4CEB-403F-9D6B-FD69B779EEF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7883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7318A-12B0-4ECC-8491-9C376ADDD5F8}" type="datetimeFigureOut">
              <a:rPr lang="es-CL" smtClean="0"/>
              <a:t>19-05-2020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2E4C835-4CEB-403F-9D6B-FD69B779EEF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1233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7318A-12B0-4ECC-8491-9C376ADDD5F8}" type="datetimeFigureOut">
              <a:rPr lang="es-CL" smtClean="0"/>
              <a:t>19-05-2020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4C835-4CEB-403F-9D6B-FD69B779EEF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577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7318A-12B0-4ECC-8491-9C376ADDD5F8}" type="datetimeFigureOut">
              <a:rPr lang="es-CL" smtClean="0"/>
              <a:t>19-05-2020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4C835-4CEB-403F-9D6B-FD69B779EEF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5025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7318A-12B0-4ECC-8491-9C376ADDD5F8}" type="datetimeFigureOut">
              <a:rPr lang="es-CL" smtClean="0"/>
              <a:t>19-05-2020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4C835-4CEB-403F-9D6B-FD69B779EEF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55139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7318A-12B0-4ECC-8491-9C376ADDD5F8}" type="datetimeFigureOut">
              <a:rPr lang="es-CL" smtClean="0"/>
              <a:t>19-05-2020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2E4C835-4CEB-403F-9D6B-FD69B779EEF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6736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7318A-12B0-4ECC-8491-9C376ADDD5F8}" type="datetimeFigureOut">
              <a:rPr lang="es-CL" smtClean="0"/>
              <a:t>19-05-2020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2E4C835-4CEB-403F-9D6B-FD69B779EEF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99484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51012" y="424485"/>
            <a:ext cx="8689976" cy="2009622"/>
          </a:xfrm>
        </p:spPr>
        <p:txBody>
          <a:bodyPr>
            <a:normAutofit/>
          </a:bodyPr>
          <a:lstStyle/>
          <a:p>
            <a:r>
              <a:rPr lang="es-CL" dirty="0">
                <a:solidFill>
                  <a:srgbClr val="0070C0"/>
                </a:solidFill>
                <a:latin typeface="Algerian" panose="04020705040A02060702" pitchFamily="82" charset="0"/>
              </a:rPr>
              <a:t>El artículo  y la columna de opinión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2381" y="2794716"/>
            <a:ext cx="6724650" cy="1944710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5512159" y="5331854"/>
            <a:ext cx="4928830" cy="1249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u="sng" dirty="0"/>
              <a:t>Objetivo</a:t>
            </a:r>
            <a:r>
              <a:rPr lang="es-ES" dirty="0"/>
              <a:t>: analizar los elementos primordiales del género noticioso o de opinión, relacionando lo estudiado con preguntas contextuales. </a:t>
            </a:r>
          </a:p>
        </p:txBody>
      </p:sp>
    </p:spTree>
    <p:extLst>
      <p:ext uri="{BB962C8B-B14F-4D97-AF65-F5344CB8AC3E}">
        <p14:creationId xmlns:p14="http://schemas.microsoft.com/office/powerpoint/2010/main" val="36140194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9678025" cy="2105633"/>
          </a:xfrm>
        </p:spPr>
        <p:txBody>
          <a:bodyPr/>
          <a:lstStyle/>
          <a:p>
            <a:r>
              <a:rPr lang="es-CL" dirty="0">
                <a:solidFill>
                  <a:srgbClr val="C00000"/>
                </a:solidFill>
                <a:latin typeface="Algerian" panose="04020705040A02060702" pitchFamily="82" charset="0"/>
              </a:rPr>
              <a:t>LA  COLUMNA  DE OPINIÓN</a:t>
            </a: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183" y="2421820"/>
            <a:ext cx="7623527" cy="3019424"/>
          </a:xfrm>
        </p:spPr>
      </p:pic>
    </p:spTree>
    <p:extLst>
      <p:ext uri="{BB962C8B-B14F-4D97-AF65-F5344CB8AC3E}">
        <p14:creationId xmlns:p14="http://schemas.microsoft.com/office/powerpoint/2010/main" val="38366153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725" y="1676400"/>
            <a:ext cx="8048625" cy="3421999"/>
          </a:xfrm>
        </p:spPr>
      </p:pic>
    </p:spTree>
    <p:extLst>
      <p:ext uri="{BB962C8B-B14F-4D97-AF65-F5344CB8AC3E}">
        <p14:creationId xmlns:p14="http://schemas.microsoft.com/office/powerpoint/2010/main" val="5785374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825" y="1228726"/>
            <a:ext cx="8372475" cy="4552950"/>
          </a:xfrm>
        </p:spPr>
      </p:pic>
      <p:sp>
        <p:nvSpPr>
          <p:cNvPr id="5" name="Rectángulo 4"/>
          <p:cNvSpPr/>
          <p:nvPr/>
        </p:nvSpPr>
        <p:spPr>
          <a:xfrm>
            <a:off x="1266825" y="1314450"/>
            <a:ext cx="619125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15004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843" y="629003"/>
            <a:ext cx="9333088" cy="4666544"/>
          </a:xfrm>
        </p:spPr>
      </p:pic>
      <p:sp>
        <p:nvSpPr>
          <p:cNvPr id="5" name="Rectángulo 4"/>
          <p:cNvSpPr/>
          <p:nvPr/>
        </p:nvSpPr>
        <p:spPr>
          <a:xfrm>
            <a:off x="2219325" y="2962275"/>
            <a:ext cx="542925" cy="285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696961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850" y="590551"/>
            <a:ext cx="8880481" cy="5200649"/>
          </a:xfrm>
        </p:spPr>
      </p:pic>
      <p:sp>
        <p:nvSpPr>
          <p:cNvPr id="5" name="Rectángulo 4"/>
          <p:cNvSpPr/>
          <p:nvPr/>
        </p:nvSpPr>
        <p:spPr>
          <a:xfrm>
            <a:off x="2257425" y="704850"/>
            <a:ext cx="533400" cy="3905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643876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179" y="276225"/>
            <a:ext cx="9826272" cy="5876600"/>
          </a:xfrm>
        </p:spPr>
      </p:pic>
    </p:spTree>
    <p:extLst>
      <p:ext uri="{BB962C8B-B14F-4D97-AF65-F5344CB8AC3E}">
        <p14:creationId xmlns:p14="http://schemas.microsoft.com/office/powerpoint/2010/main" val="29197404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199" y="781050"/>
            <a:ext cx="9079701" cy="5416550"/>
          </a:xfrm>
        </p:spPr>
      </p:pic>
      <p:sp>
        <p:nvSpPr>
          <p:cNvPr id="5" name="Rectángulo 4"/>
          <p:cNvSpPr/>
          <p:nvPr/>
        </p:nvSpPr>
        <p:spPr>
          <a:xfrm>
            <a:off x="2333625" y="933450"/>
            <a:ext cx="581025" cy="46672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26066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961" y="990953"/>
            <a:ext cx="10575498" cy="4427714"/>
          </a:xfrm>
        </p:spPr>
      </p:pic>
      <p:sp>
        <p:nvSpPr>
          <p:cNvPr id="5" name="Rectángulo 4"/>
          <p:cNvSpPr/>
          <p:nvPr/>
        </p:nvSpPr>
        <p:spPr>
          <a:xfrm>
            <a:off x="2628900" y="1628775"/>
            <a:ext cx="561975" cy="59055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26660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580" y="606425"/>
            <a:ext cx="9346373" cy="5252508"/>
          </a:xfrm>
        </p:spPr>
      </p:pic>
    </p:spTree>
    <p:extLst>
      <p:ext uri="{BB962C8B-B14F-4D97-AF65-F5344CB8AC3E}">
        <p14:creationId xmlns:p14="http://schemas.microsoft.com/office/powerpoint/2010/main" val="42769112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6393" y="585258"/>
            <a:ext cx="9922318" cy="5284964"/>
          </a:xfrm>
        </p:spPr>
      </p:pic>
    </p:spTree>
    <p:extLst>
      <p:ext uri="{BB962C8B-B14F-4D97-AF65-F5344CB8AC3E}">
        <p14:creationId xmlns:p14="http://schemas.microsoft.com/office/powerpoint/2010/main" val="1600407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Instrucciones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Lea atentamente la presentación de “ El articulo y la columna de opinión”, posteriormente haga un resumen de las ideas principales del contenido entregado, escribiéndolas en su cuaderno. </a:t>
            </a:r>
          </a:p>
          <a:p>
            <a:r>
              <a:rPr lang="es-ES" dirty="0"/>
              <a:t>Para finalizar, debe desarrollar la actividad que se encuentra al final de la presentación. Todo debe ir escrito en su cuaderno. </a:t>
            </a:r>
          </a:p>
        </p:txBody>
      </p:sp>
    </p:spTree>
    <p:extLst>
      <p:ext uri="{BB962C8B-B14F-4D97-AF65-F5344CB8AC3E}">
        <p14:creationId xmlns:p14="http://schemas.microsoft.com/office/powerpoint/2010/main" val="7197366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Actividad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¿Cuáles son los géneros de opinión? </a:t>
            </a:r>
          </a:p>
          <a:p>
            <a:r>
              <a:rPr lang="es-ES" dirty="0"/>
              <a:t>¿Qué es el articulo? </a:t>
            </a:r>
          </a:p>
          <a:p>
            <a:r>
              <a:rPr lang="es-ES" dirty="0"/>
              <a:t>¿Cómo se manifiesta el lenguaje en la columna?</a:t>
            </a:r>
          </a:p>
          <a:p>
            <a:r>
              <a:rPr lang="es-ES" dirty="0"/>
              <a:t>¿Qué elementos componen a la columna y cuáles son sus características principales?</a:t>
            </a:r>
          </a:p>
          <a:p>
            <a:r>
              <a:rPr lang="es-ES" dirty="0"/>
              <a:t>Refiérase a la editorial </a:t>
            </a:r>
          </a:p>
          <a:p>
            <a:r>
              <a:rPr lang="es-ES" dirty="0"/>
              <a:t>De un ejemplo de columna </a:t>
            </a:r>
          </a:p>
          <a:p>
            <a:r>
              <a:rPr lang="es-ES" dirty="0"/>
              <a:t>¿Cuál es el fin primordial de los elementos presentados en el ámbito noticioso.</a:t>
            </a:r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41610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089" y="632179"/>
            <a:ext cx="9437511" cy="5159022"/>
          </a:xfrm>
        </p:spPr>
      </p:pic>
    </p:spTree>
    <p:extLst>
      <p:ext uri="{BB962C8B-B14F-4D97-AF65-F5344CB8AC3E}">
        <p14:creationId xmlns:p14="http://schemas.microsoft.com/office/powerpoint/2010/main" val="4067277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1012" y="180622"/>
            <a:ext cx="9391650" cy="6524977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372533" y="180622"/>
            <a:ext cx="824089" cy="59831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Rectángulo 5"/>
          <p:cNvSpPr/>
          <p:nvPr/>
        </p:nvSpPr>
        <p:spPr>
          <a:xfrm>
            <a:off x="1971675" y="495300"/>
            <a:ext cx="790575" cy="45720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66429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289" y="903111"/>
            <a:ext cx="9550400" cy="5339645"/>
          </a:xfrm>
        </p:spPr>
      </p:pic>
    </p:spTree>
    <p:extLst>
      <p:ext uri="{BB962C8B-B14F-4D97-AF65-F5344CB8AC3E}">
        <p14:creationId xmlns:p14="http://schemas.microsoft.com/office/powerpoint/2010/main" val="1476665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75" y="979762"/>
            <a:ext cx="9685867" cy="4779962"/>
          </a:xfrm>
        </p:spPr>
      </p:pic>
    </p:spTree>
    <p:extLst>
      <p:ext uri="{BB962C8B-B14F-4D97-AF65-F5344CB8AC3E}">
        <p14:creationId xmlns:p14="http://schemas.microsoft.com/office/powerpoint/2010/main" val="680042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Marcador de contenido 1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04" y="112889"/>
            <a:ext cx="9584266" cy="6558845"/>
          </a:xfrm>
        </p:spPr>
      </p:pic>
    </p:spTree>
    <p:extLst>
      <p:ext uri="{BB962C8B-B14F-4D97-AF65-F5344CB8AC3E}">
        <p14:creationId xmlns:p14="http://schemas.microsoft.com/office/powerpoint/2010/main" val="3987870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36352" y="1247775"/>
            <a:ext cx="10364451" cy="628650"/>
          </a:xfrm>
        </p:spPr>
        <p:txBody>
          <a:bodyPr>
            <a:normAutofit fontScale="90000"/>
          </a:bodyPr>
          <a:lstStyle/>
          <a:p>
            <a:r>
              <a:rPr lang="es-CL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ESTRUCTURA</a:t>
            </a: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8150" y="1981200"/>
            <a:ext cx="8398933" cy="4298243"/>
          </a:xfrm>
        </p:spPr>
      </p:pic>
      <p:sp>
        <p:nvSpPr>
          <p:cNvPr id="5" name="Rectángulo 4"/>
          <p:cNvSpPr/>
          <p:nvPr/>
        </p:nvSpPr>
        <p:spPr>
          <a:xfrm>
            <a:off x="1943100" y="2133601"/>
            <a:ext cx="704850" cy="266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Rectángulo 5"/>
          <p:cNvSpPr/>
          <p:nvPr/>
        </p:nvSpPr>
        <p:spPr>
          <a:xfrm>
            <a:off x="2009775" y="3609975"/>
            <a:ext cx="638175" cy="2190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Rectángulo 6"/>
          <p:cNvSpPr/>
          <p:nvPr/>
        </p:nvSpPr>
        <p:spPr>
          <a:xfrm>
            <a:off x="2043112" y="4997095"/>
            <a:ext cx="571500" cy="2476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bg1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1943100" y="3609975"/>
            <a:ext cx="638175" cy="142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491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676" y="1066801"/>
            <a:ext cx="8277224" cy="5238750"/>
          </a:xfrm>
        </p:spPr>
      </p:pic>
    </p:spTree>
    <p:extLst>
      <p:ext uri="{BB962C8B-B14F-4D97-AF65-F5344CB8AC3E}">
        <p14:creationId xmlns:p14="http://schemas.microsoft.com/office/powerpoint/2010/main" val="788024791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102</TotalTime>
  <Words>151</Words>
  <Application>Microsoft Office PowerPoint</Application>
  <PresentationFormat>Panorámica</PresentationFormat>
  <Paragraphs>15</Paragraphs>
  <Slides>20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6" baseType="lpstr">
      <vt:lpstr>Aharoni</vt:lpstr>
      <vt:lpstr>Algerian</vt:lpstr>
      <vt:lpstr>Arial</vt:lpstr>
      <vt:lpstr>Century Gothic</vt:lpstr>
      <vt:lpstr>Wingdings 3</vt:lpstr>
      <vt:lpstr>Espiral</vt:lpstr>
      <vt:lpstr>El artículo  y la columna de opinión</vt:lpstr>
      <vt:lpstr>Instrucciones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ESTRUCTURA</vt:lpstr>
      <vt:lpstr>Presentación de PowerPoint</vt:lpstr>
      <vt:lpstr>LA  COLUMNA  DE OPINIÓN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Actividad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PC</cp:lastModifiedBy>
  <cp:revision>14</cp:revision>
  <dcterms:created xsi:type="dcterms:W3CDTF">2013-12-07T15:44:01Z</dcterms:created>
  <dcterms:modified xsi:type="dcterms:W3CDTF">2020-05-19T10:16:46Z</dcterms:modified>
</cp:coreProperties>
</file>